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sldIdLst>
    <p:sldId id="256" r:id="rId2"/>
    <p:sldId id="257" r:id="rId3"/>
    <p:sldId id="270" r:id="rId4"/>
    <p:sldId id="260" r:id="rId5"/>
    <p:sldId id="264" r:id="rId6"/>
    <p:sldId id="271" r:id="rId7"/>
    <p:sldId id="272" r:id="rId8"/>
    <p:sldId id="258" r:id="rId9"/>
    <p:sldId id="265" r:id="rId10"/>
    <p:sldId id="304" r:id="rId11"/>
    <p:sldId id="305" r:id="rId12"/>
    <p:sldId id="310" r:id="rId13"/>
    <p:sldId id="261" r:id="rId14"/>
    <p:sldId id="361" r:id="rId15"/>
    <p:sldId id="362" r:id="rId16"/>
    <p:sldId id="366" r:id="rId17"/>
    <p:sldId id="367" r:id="rId18"/>
    <p:sldId id="259" r:id="rId19"/>
    <p:sldId id="311" r:id="rId20"/>
    <p:sldId id="312" r:id="rId21"/>
    <p:sldId id="318" r:id="rId22"/>
    <p:sldId id="319" r:id="rId23"/>
    <p:sldId id="320" r:id="rId24"/>
    <p:sldId id="321" r:id="rId25"/>
    <p:sldId id="322" r:id="rId26"/>
    <p:sldId id="323" r:id="rId27"/>
    <p:sldId id="267" r:id="rId28"/>
    <p:sldId id="324" r:id="rId29"/>
    <p:sldId id="325" r:id="rId30"/>
    <p:sldId id="262" r:id="rId31"/>
    <p:sldId id="268" r:id="rId32"/>
    <p:sldId id="273" r:id="rId33"/>
    <p:sldId id="347" r:id="rId34"/>
    <p:sldId id="345" r:id="rId35"/>
    <p:sldId id="346" r:id="rId36"/>
    <p:sldId id="343" r:id="rId37"/>
    <p:sldId id="348" r:id="rId38"/>
    <p:sldId id="349" r:id="rId39"/>
    <p:sldId id="350" r:id="rId40"/>
    <p:sldId id="351" r:id="rId41"/>
    <p:sldId id="352" r:id="rId42"/>
    <p:sldId id="353" r:id="rId43"/>
    <p:sldId id="354" r:id="rId44"/>
    <p:sldId id="355" r:id="rId45"/>
    <p:sldId id="375" r:id="rId46"/>
    <p:sldId id="376" r:id="rId47"/>
    <p:sldId id="377" r:id="rId48"/>
    <p:sldId id="378" r:id="rId49"/>
    <p:sldId id="379" r:id="rId50"/>
    <p:sldId id="263" r:id="rId51"/>
    <p:sldId id="327" r:id="rId52"/>
    <p:sldId id="326"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4" r:id="rId69"/>
    <p:sldId id="368" r:id="rId70"/>
    <p:sldId id="313" r:id="rId71"/>
    <p:sldId id="315" r:id="rId72"/>
    <p:sldId id="369" r:id="rId73"/>
    <p:sldId id="380" r:id="rId74"/>
    <p:sldId id="30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5"/>
    <p:restoredTop sz="96319"/>
  </p:normalViewPr>
  <p:slideViewPr>
    <p:cSldViewPr snapToGrid="0" snapToObjects="1">
      <p:cViewPr varScale="1">
        <p:scale>
          <a:sx n="136" d="100"/>
          <a:sy n="136" d="100"/>
        </p:scale>
        <p:origin x="24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Users/mpaschall/Documents/Counter%20Assess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rons\Desktop\data\DHH%20prschool-1st%20gra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rons\Desktop\data\DHH%20T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Spring 2022</a:t>
            </a:r>
            <a:r>
              <a:rPr lang="en-US" sz="2000" baseline="0" dirty="0"/>
              <a:t> Counting Assessment</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95-2E4F-AA2B-B200F138479D}"/>
              </c:ext>
            </c:extLst>
          </c:dPt>
          <c:dPt>
            <c:idx val="1"/>
            <c:bubble3D val="0"/>
            <c:spPr>
              <a:solidFill>
                <a:srgbClr val="00BDFF"/>
              </a:solidFill>
              <a:ln w="19050">
                <a:solidFill>
                  <a:schemeClr val="lt1"/>
                </a:solidFill>
              </a:ln>
              <a:effectLst/>
            </c:spPr>
            <c:extLst>
              <c:ext xmlns:c16="http://schemas.microsoft.com/office/drawing/2014/chart" uri="{C3380CC4-5D6E-409C-BE32-E72D297353CC}">
                <c16:uniqueId val="{00000003-5695-2E4F-AA2B-B200F13847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95-2E4F-AA2B-B200F13847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95-2E4F-AA2B-B200F138479D}"/>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5695-2E4F-AA2B-B200F138479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695-2E4F-AA2B-B200F138479D}"/>
              </c:ext>
            </c:extLst>
          </c:dPt>
          <c:dPt>
            <c:idx val="6"/>
            <c:bubble3D val="0"/>
            <c:spPr>
              <a:solidFill>
                <a:schemeClr val="accent3"/>
              </a:solidFill>
              <a:ln w="19050">
                <a:solidFill>
                  <a:schemeClr val="lt1"/>
                </a:solidFill>
              </a:ln>
              <a:effectLst/>
            </c:spPr>
            <c:extLst>
              <c:ext xmlns:c16="http://schemas.microsoft.com/office/drawing/2014/chart" uri="{C3380CC4-5D6E-409C-BE32-E72D297353CC}">
                <c16:uniqueId val="{0000000D-5695-2E4F-AA2B-B200F138479D}"/>
              </c:ext>
            </c:extLst>
          </c:dPt>
          <c:dPt>
            <c:idx val="7"/>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F-5695-2E4F-AA2B-B200F138479D}"/>
              </c:ext>
            </c:extLst>
          </c:dPt>
          <c:dPt>
            <c:idx val="8"/>
            <c:bubble3D val="0"/>
            <c:spPr>
              <a:solidFill>
                <a:schemeClr val="accent4"/>
              </a:solidFill>
              <a:ln w="19050">
                <a:solidFill>
                  <a:schemeClr val="lt1"/>
                </a:solidFill>
              </a:ln>
              <a:effectLst/>
            </c:spPr>
            <c:extLst>
              <c:ext xmlns:c16="http://schemas.microsoft.com/office/drawing/2014/chart" uri="{C3380CC4-5D6E-409C-BE32-E72D297353CC}">
                <c16:uniqueId val="{00000011-5695-2E4F-AA2B-B200F13847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Sheet1!$A$4:$A$12</c:f>
              <c:strCache>
                <c:ptCount val="9"/>
                <c:pt idx="0">
                  <c:v>Cooresponder</c:v>
                </c:pt>
                <c:pt idx="1">
                  <c:v>Chanter</c:v>
                </c:pt>
                <c:pt idx="2">
                  <c:v>reciter</c:v>
                </c:pt>
                <c:pt idx="3">
                  <c:v>Counter (small numbers)</c:v>
                </c:pt>
                <c:pt idx="4">
                  <c:v>Counter is a novice</c:v>
                </c:pt>
                <c:pt idx="5">
                  <c:v>Producer (small number)</c:v>
                </c:pt>
                <c:pt idx="6">
                  <c:v>Counter and Producer</c:v>
                </c:pt>
                <c:pt idx="7">
                  <c:v>Skip Counter</c:v>
                </c:pt>
                <c:pt idx="8">
                  <c:v>N/A, Student is not</c:v>
                </c:pt>
              </c:strCache>
            </c:strRef>
          </c:cat>
          <c:val>
            <c:numRef>
              <c:f>Sheet1!$B$4:$B$12</c:f>
              <c:numCache>
                <c:formatCode>0%</c:formatCode>
                <c:ptCount val="9"/>
                <c:pt idx="0">
                  <c:v>0.05</c:v>
                </c:pt>
                <c:pt idx="1">
                  <c:v>0.5</c:v>
                </c:pt>
                <c:pt idx="2">
                  <c:v>0.05</c:v>
                </c:pt>
                <c:pt idx="3">
                  <c:v>0.05</c:v>
                </c:pt>
                <c:pt idx="4">
                  <c:v>0.15</c:v>
                </c:pt>
                <c:pt idx="6">
                  <c:v>0.05</c:v>
                </c:pt>
                <c:pt idx="7">
                  <c:v>0.05</c:v>
                </c:pt>
                <c:pt idx="8">
                  <c:v>0.2</c:v>
                </c:pt>
              </c:numCache>
            </c:numRef>
          </c:val>
          <c:extLst>
            <c:ext xmlns:c16="http://schemas.microsoft.com/office/drawing/2014/chart" uri="{C3380CC4-5D6E-409C-BE32-E72D297353CC}">
              <c16:uniqueId val="{00000012-5695-2E4F-AA2B-B200F138479D}"/>
            </c:ext>
          </c:extLst>
        </c:ser>
        <c:dLbls>
          <c:showLegendKey val="0"/>
          <c:showVal val="0"/>
          <c:showCatName val="1"/>
          <c:showSerName val="0"/>
          <c:showPercent val="1"/>
          <c:showBubbleSize val="0"/>
          <c:showLeaderLines val="1"/>
        </c:dLbls>
        <c:firstSliceAng val="0"/>
      </c:pieChart>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DHH Classroom Growth Data-   Preschool-1st grade </a:t>
            </a:r>
          </a:p>
        </c:rich>
      </c:tx>
      <c:layout>
        <c:manualLayout>
          <c:xMode val="edge"/>
          <c:yMode val="edge"/>
          <c:x val="0.19576378684416529"/>
          <c:y val="9.8400684507818554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86673937185996"/>
          <c:y val="0.13165388526043328"/>
          <c:w val="0.71819959394970068"/>
          <c:h val="0.8048415070415752"/>
        </c:manualLayout>
      </c:layout>
      <c:barChart>
        <c:barDir val="bar"/>
        <c:grouping val="clustered"/>
        <c:varyColors val="0"/>
        <c:ser>
          <c:idx val="0"/>
          <c:order val="0"/>
          <c:tx>
            <c:strRef>
              <c:f>Sheet1!$B$1</c:f>
              <c:strCache>
                <c:ptCount val="1"/>
                <c:pt idx="0">
                  <c:v>Fall</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articulation</c:v>
                </c:pt>
                <c:pt idx="1">
                  <c:v>ASL signs</c:v>
                </c:pt>
                <c:pt idx="2">
                  <c:v>ALG Sound awareness</c:v>
                </c:pt>
                <c:pt idx="3">
                  <c:v>CID vocab</c:v>
                </c:pt>
                <c:pt idx="4">
                  <c:v>CASLLS</c:v>
                </c:pt>
              </c:strCache>
            </c:strRef>
          </c:cat>
          <c:val>
            <c:numRef>
              <c:f>Sheet1!$B$2:$B$7</c:f>
              <c:numCache>
                <c:formatCode>0%</c:formatCode>
                <c:ptCount val="6"/>
                <c:pt idx="0">
                  <c:v>0.45</c:v>
                </c:pt>
                <c:pt idx="1">
                  <c:v>0.03</c:v>
                </c:pt>
                <c:pt idx="2">
                  <c:v>0</c:v>
                </c:pt>
                <c:pt idx="3">
                  <c:v>0.09</c:v>
                </c:pt>
                <c:pt idx="4">
                  <c:v>0.09</c:v>
                </c:pt>
              </c:numCache>
            </c:numRef>
          </c:val>
          <c:extLst>
            <c:ext xmlns:c16="http://schemas.microsoft.com/office/drawing/2014/chart" uri="{C3380CC4-5D6E-409C-BE32-E72D297353CC}">
              <c16:uniqueId val="{00000000-FA40-4D49-9A8E-A3338FB089AE}"/>
            </c:ext>
          </c:extLst>
        </c:ser>
        <c:ser>
          <c:idx val="1"/>
          <c:order val="1"/>
          <c:tx>
            <c:strRef>
              <c:f>Sheet1!$C$1</c:f>
              <c:strCache>
                <c:ptCount val="1"/>
                <c:pt idx="0">
                  <c:v>Spring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articulation</c:v>
                </c:pt>
                <c:pt idx="1">
                  <c:v>ASL signs</c:v>
                </c:pt>
                <c:pt idx="2">
                  <c:v>ALG Sound awareness</c:v>
                </c:pt>
                <c:pt idx="3">
                  <c:v>CID vocab</c:v>
                </c:pt>
                <c:pt idx="4">
                  <c:v>CASLLS</c:v>
                </c:pt>
              </c:strCache>
            </c:strRef>
          </c:cat>
          <c:val>
            <c:numRef>
              <c:f>Sheet1!$C$2:$C$7</c:f>
              <c:numCache>
                <c:formatCode>0%</c:formatCode>
                <c:ptCount val="6"/>
                <c:pt idx="0">
                  <c:v>0.65</c:v>
                </c:pt>
                <c:pt idx="1">
                  <c:v>0.43</c:v>
                </c:pt>
                <c:pt idx="2">
                  <c:v>0.87</c:v>
                </c:pt>
                <c:pt idx="3">
                  <c:v>0.67</c:v>
                </c:pt>
                <c:pt idx="4">
                  <c:v>0.5</c:v>
                </c:pt>
              </c:numCache>
            </c:numRef>
          </c:val>
          <c:extLst>
            <c:ext xmlns:c16="http://schemas.microsoft.com/office/drawing/2014/chart" uri="{C3380CC4-5D6E-409C-BE32-E72D297353CC}">
              <c16:uniqueId val="{00000001-FA40-4D49-9A8E-A3338FB089AE}"/>
            </c:ext>
          </c:extLst>
        </c:ser>
        <c:dLbls>
          <c:dLblPos val="inEnd"/>
          <c:showLegendKey val="0"/>
          <c:showVal val="1"/>
          <c:showCatName val="0"/>
          <c:showSerName val="0"/>
          <c:showPercent val="0"/>
          <c:showBubbleSize val="0"/>
        </c:dLbls>
        <c:gapWidth val="182"/>
        <c:axId val="500870496"/>
        <c:axId val="50087174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5"/>
                      <c:pt idx="0">
                        <c:v>articulation</c:v>
                      </c:pt>
                      <c:pt idx="1">
                        <c:v>ASL signs</c:v>
                      </c:pt>
                      <c:pt idx="2">
                        <c:v>ALG Sound awareness</c:v>
                      </c:pt>
                      <c:pt idx="3">
                        <c:v>CID vocab</c:v>
                      </c:pt>
                      <c:pt idx="4">
                        <c:v>CASLLS</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2-FA40-4D49-9A8E-A3338FB089AE}"/>
                  </c:ext>
                </c:extLst>
              </c15:ser>
            </c15:filteredBarSeries>
          </c:ext>
        </c:extLst>
      </c:barChart>
      <c:catAx>
        <c:axId val="50087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871744"/>
        <c:crosses val="autoZero"/>
        <c:auto val="1"/>
        <c:lblAlgn val="ctr"/>
        <c:lblOffset val="100"/>
        <c:noMultiLvlLbl val="0"/>
      </c:catAx>
      <c:valAx>
        <c:axId val="500871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870496"/>
        <c:crosses val="autoZero"/>
        <c:crossBetween val="between"/>
      </c:valAx>
      <c:spPr>
        <a:noFill/>
        <a:ln>
          <a:noFill/>
        </a:ln>
        <a:effectLst/>
      </c:spPr>
    </c:plotArea>
    <c:legend>
      <c:legendPos val="b"/>
      <c:layout>
        <c:manualLayout>
          <c:xMode val="edge"/>
          <c:yMode val="edge"/>
          <c:x val="0.39939279153099849"/>
          <c:y val="9.7839034312583631E-2"/>
          <c:w val="0.14080512974737622"/>
          <c:h val="4.49327317809682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DHH Classroom Growth Data </a:t>
            </a:r>
          </a:p>
          <a:p>
            <a:pPr>
              <a:defRPr sz="1862" b="0" i="0" u="none" strike="noStrike" kern="1200" spc="0" baseline="0">
                <a:solidFill>
                  <a:schemeClr val="tx1">
                    <a:lumMod val="65000"/>
                    <a:lumOff val="35000"/>
                  </a:schemeClr>
                </a:solidFill>
                <a:latin typeface="+mn-lt"/>
                <a:ea typeface="+mn-ea"/>
                <a:cs typeface="+mn-cs"/>
              </a:defRPr>
            </a:pPr>
            <a:r>
              <a:rPr lang="en-US"/>
              <a:t>2nd grade-8th grade</a:t>
            </a:r>
          </a:p>
        </c:rich>
      </c:tx>
      <c:layout>
        <c:manualLayout>
          <c:xMode val="edge"/>
          <c:yMode val="edge"/>
          <c:x val="0.22383401160869912"/>
          <c:y val="1.823658999273759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in Microsoft PowerPoint]Sheet1'!$B$1</c:f>
              <c:strCache>
                <c:ptCount val="1"/>
                <c:pt idx="0">
                  <c:v>Fall</c:v>
                </c:pt>
              </c:strCache>
            </c:strRef>
          </c:tx>
          <c:spPr>
            <a:solidFill>
              <a:schemeClr val="accent2">
                <a:tint val="65000"/>
              </a:schemeClr>
            </a:solidFill>
            <a:ln>
              <a:noFill/>
            </a:ln>
            <a:effectLst/>
          </c:spPr>
          <c:invertIfNegative val="0"/>
          <c:dPt>
            <c:idx val="0"/>
            <c:invertIfNegative val="0"/>
            <c:bubble3D val="0"/>
            <c:extLst>
              <c:ext xmlns:c16="http://schemas.microsoft.com/office/drawing/2014/chart" uri="{C3380CC4-5D6E-409C-BE32-E72D297353CC}">
                <c16:uniqueId val="{00000000-1D21-DE4E-B86E-25C4D900E1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5"/>
                <c:pt idx="0">
                  <c:v>Tennessee Kindergarten Assessment of Phonological Awareness </c:v>
                </c:pt>
                <c:pt idx="1">
                  <c:v>Early Childhood Vocab Rating Form- Sections 1 and 2</c:v>
                </c:pt>
                <c:pt idx="2">
                  <c:v>Early Childhood Vocab Rating Form Section 3</c:v>
                </c:pt>
                <c:pt idx="3">
                  <c:v>CORE Phonics survey</c:v>
                </c:pt>
                <c:pt idx="4">
                  <c:v>Reading A-Z comprehension</c:v>
                </c:pt>
              </c:strCache>
            </c:strRef>
          </c:cat>
          <c:val>
            <c:numRef>
              <c:f>'[Chart in Microsoft PowerPoint]Sheet1'!$B$2:$B$7</c:f>
              <c:numCache>
                <c:formatCode>0%</c:formatCode>
                <c:ptCount val="6"/>
                <c:pt idx="0">
                  <c:v>0.26</c:v>
                </c:pt>
                <c:pt idx="1">
                  <c:v>0.86</c:v>
                </c:pt>
                <c:pt idx="2">
                  <c:v>0.33500000000000002</c:v>
                </c:pt>
                <c:pt idx="3">
                  <c:v>0.63</c:v>
                </c:pt>
                <c:pt idx="4">
                  <c:v>0.5</c:v>
                </c:pt>
              </c:numCache>
            </c:numRef>
          </c:val>
          <c:extLst>
            <c:ext xmlns:c16="http://schemas.microsoft.com/office/drawing/2014/chart" uri="{C3380CC4-5D6E-409C-BE32-E72D297353CC}">
              <c16:uniqueId val="{00000001-1D21-DE4E-B86E-25C4D900E13C}"/>
            </c:ext>
          </c:extLst>
        </c:ser>
        <c:ser>
          <c:idx val="1"/>
          <c:order val="1"/>
          <c:tx>
            <c:strRef>
              <c:f>'[Chart in Microsoft PowerPoint]Sheet1'!$C$1</c:f>
              <c:strCache>
                <c:ptCount val="1"/>
                <c:pt idx="0">
                  <c:v>Spring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5"/>
                <c:pt idx="0">
                  <c:v>Tennessee Kindergarten Assessment of Phonological Awareness </c:v>
                </c:pt>
                <c:pt idx="1">
                  <c:v>Early Childhood Vocab Rating Form- Sections 1 and 2</c:v>
                </c:pt>
                <c:pt idx="2">
                  <c:v>Early Childhood Vocab Rating Form Section 3</c:v>
                </c:pt>
                <c:pt idx="3">
                  <c:v>CORE Phonics survey</c:v>
                </c:pt>
                <c:pt idx="4">
                  <c:v>Reading A-Z comprehension</c:v>
                </c:pt>
              </c:strCache>
            </c:strRef>
          </c:cat>
          <c:val>
            <c:numRef>
              <c:f>'[Chart in Microsoft PowerPoint]Sheet1'!$C$2:$C$7</c:f>
              <c:numCache>
                <c:formatCode>0%</c:formatCode>
                <c:ptCount val="6"/>
                <c:pt idx="0">
                  <c:v>0.34499999999999997</c:v>
                </c:pt>
                <c:pt idx="1">
                  <c:v>0.98499999999999999</c:v>
                </c:pt>
                <c:pt idx="2">
                  <c:v>0.72</c:v>
                </c:pt>
                <c:pt idx="3">
                  <c:v>0.94</c:v>
                </c:pt>
                <c:pt idx="4">
                  <c:v>0.8</c:v>
                </c:pt>
              </c:numCache>
            </c:numRef>
          </c:val>
          <c:extLst>
            <c:ext xmlns:c16="http://schemas.microsoft.com/office/drawing/2014/chart" uri="{C3380CC4-5D6E-409C-BE32-E72D297353CC}">
              <c16:uniqueId val="{00000002-1D21-DE4E-B86E-25C4D900E13C}"/>
            </c:ext>
          </c:extLst>
        </c:ser>
        <c:dLbls>
          <c:dLblPos val="inEnd"/>
          <c:showLegendKey val="0"/>
          <c:showVal val="1"/>
          <c:showCatName val="0"/>
          <c:showSerName val="0"/>
          <c:showPercent val="0"/>
          <c:showBubbleSize val="0"/>
        </c:dLbls>
        <c:gapWidth val="182"/>
        <c:axId val="500870496"/>
        <c:axId val="500871744"/>
        <c:extLst>
          <c:ext xmlns:c15="http://schemas.microsoft.com/office/drawing/2012/chart" uri="{02D57815-91ED-43cb-92C2-25804820EDAC}">
            <c15:filteredBarSeries>
              <c15:ser>
                <c:idx val="2"/>
                <c:order val="2"/>
                <c:tx>
                  <c:strRef>
                    <c:extLst>
                      <c:ext uri="{02D57815-91ED-43cb-92C2-25804820EDAC}">
                        <c15:formulaRef>
                          <c15:sqref>'[Chart in Microsoft PowerPoint]Sheet1'!$D$1</c15:sqref>
                        </c15:formulaRef>
                      </c:ext>
                    </c:extLst>
                    <c:strCache>
                      <c:ptCount val="1"/>
                      <c:pt idx="0">
                        <c:v>Column1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in Microsoft PowerPoint]Sheet1'!$A$2:$A$7</c15:sqref>
                        </c15:formulaRef>
                      </c:ext>
                    </c:extLst>
                    <c:strCache>
                      <c:ptCount val="5"/>
                      <c:pt idx="0">
                        <c:v>Tennessee Kindergarten Assessment of Phonological Awareness </c:v>
                      </c:pt>
                      <c:pt idx="1">
                        <c:v>Early Childhood Vocab Rating Form- Sections 1 and 2</c:v>
                      </c:pt>
                      <c:pt idx="2">
                        <c:v>Early Childhood Vocab Rating Form Section 3</c:v>
                      </c:pt>
                      <c:pt idx="3">
                        <c:v>CORE Phonics survey</c:v>
                      </c:pt>
                      <c:pt idx="4">
                        <c:v>Reading A-Z comprehension</c:v>
                      </c:pt>
                    </c:strCache>
                  </c:strRef>
                </c:cat>
                <c:val>
                  <c:numRef>
                    <c:extLst>
                      <c:ext uri="{02D57815-91ED-43cb-92C2-25804820EDAC}">
                        <c15:formulaRef>
                          <c15:sqref>'[Chart in Microsoft PowerPoint]Sheet1'!$D$2:$D$7</c15:sqref>
                        </c15:formulaRef>
                      </c:ext>
                    </c:extLst>
                    <c:numCache>
                      <c:formatCode>General</c:formatCode>
                      <c:ptCount val="6"/>
                    </c:numCache>
                  </c:numRef>
                </c:val>
                <c:extLst>
                  <c:ext xmlns:c16="http://schemas.microsoft.com/office/drawing/2014/chart" uri="{C3380CC4-5D6E-409C-BE32-E72D297353CC}">
                    <c16:uniqueId val="{00000003-1D21-DE4E-B86E-25C4D900E13C}"/>
                  </c:ext>
                </c:extLst>
              </c15:ser>
            </c15:filteredBarSeries>
          </c:ext>
        </c:extLst>
      </c:barChart>
      <c:catAx>
        <c:axId val="50087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871744"/>
        <c:crosses val="autoZero"/>
        <c:auto val="1"/>
        <c:lblAlgn val="ctr"/>
        <c:lblOffset val="100"/>
        <c:noMultiLvlLbl val="0"/>
      </c:catAx>
      <c:valAx>
        <c:axId val="500871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87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DHH Teacher Consultant Growth Data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Fall</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IEP Planning/ Law</c:v>
                </c:pt>
                <c:pt idx="1">
                  <c:v>Amplification</c:v>
                </c:pt>
                <c:pt idx="2">
                  <c:v>Listening Environment</c:v>
                </c:pt>
                <c:pt idx="3">
                  <c:v>Post Secondary</c:v>
                </c:pt>
                <c:pt idx="4">
                  <c:v>Self-Awareness</c:v>
                </c:pt>
                <c:pt idx="5">
                  <c:v>Personal HAT</c:v>
                </c:pt>
              </c:strCache>
            </c:strRef>
          </c:cat>
          <c:val>
            <c:numRef>
              <c:f>Sheet1!$B$2:$B$7</c:f>
              <c:numCache>
                <c:formatCode>0%</c:formatCode>
                <c:ptCount val="6"/>
                <c:pt idx="0">
                  <c:v>0.1</c:v>
                </c:pt>
                <c:pt idx="1">
                  <c:v>0.23</c:v>
                </c:pt>
                <c:pt idx="2">
                  <c:v>0.18</c:v>
                </c:pt>
                <c:pt idx="3">
                  <c:v>0.17</c:v>
                </c:pt>
                <c:pt idx="4">
                  <c:v>0.21</c:v>
                </c:pt>
                <c:pt idx="5">
                  <c:v>0.4</c:v>
                </c:pt>
              </c:numCache>
            </c:numRef>
          </c:val>
          <c:extLst>
            <c:ext xmlns:c16="http://schemas.microsoft.com/office/drawing/2014/chart" uri="{C3380CC4-5D6E-409C-BE32-E72D297353CC}">
              <c16:uniqueId val="{00000000-04C3-4F60-8817-8DE6CC5B0E53}"/>
            </c:ext>
          </c:extLst>
        </c:ser>
        <c:ser>
          <c:idx val="1"/>
          <c:order val="1"/>
          <c:tx>
            <c:strRef>
              <c:f>Sheet1!$C$1</c:f>
              <c:strCache>
                <c:ptCount val="1"/>
                <c:pt idx="0">
                  <c:v>Spring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IEP Planning/ Law</c:v>
                </c:pt>
                <c:pt idx="1">
                  <c:v>Amplification</c:v>
                </c:pt>
                <c:pt idx="2">
                  <c:v>Listening Environment</c:v>
                </c:pt>
                <c:pt idx="3">
                  <c:v>Post Secondary</c:v>
                </c:pt>
                <c:pt idx="4">
                  <c:v>Self-Awareness</c:v>
                </c:pt>
                <c:pt idx="5">
                  <c:v>Personal HAT</c:v>
                </c:pt>
              </c:strCache>
            </c:strRef>
          </c:cat>
          <c:val>
            <c:numRef>
              <c:f>Sheet1!$C$2:$C$7</c:f>
              <c:numCache>
                <c:formatCode>0%</c:formatCode>
                <c:ptCount val="6"/>
                <c:pt idx="0">
                  <c:v>0.32</c:v>
                </c:pt>
                <c:pt idx="1">
                  <c:v>0.51</c:v>
                </c:pt>
                <c:pt idx="2">
                  <c:v>0.49</c:v>
                </c:pt>
                <c:pt idx="3">
                  <c:v>0.45</c:v>
                </c:pt>
                <c:pt idx="4">
                  <c:v>0.47</c:v>
                </c:pt>
                <c:pt idx="5">
                  <c:v>0.57999999999999996</c:v>
                </c:pt>
              </c:numCache>
            </c:numRef>
          </c:val>
          <c:extLst>
            <c:ext xmlns:c16="http://schemas.microsoft.com/office/drawing/2014/chart" uri="{C3380CC4-5D6E-409C-BE32-E72D297353CC}">
              <c16:uniqueId val="{00000001-04C3-4F60-8817-8DE6CC5B0E53}"/>
            </c:ext>
          </c:extLst>
        </c:ser>
        <c:dLbls>
          <c:dLblPos val="inEnd"/>
          <c:showLegendKey val="0"/>
          <c:showVal val="1"/>
          <c:showCatName val="0"/>
          <c:showSerName val="0"/>
          <c:showPercent val="0"/>
          <c:showBubbleSize val="0"/>
        </c:dLbls>
        <c:gapWidth val="182"/>
        <c:axId val="102501631"/>
        <c:axId val="10250204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IEP Planning/ Law</c:v>
                      </c:pt>
                      <c:pt idx="1">
                        <c:v>Amplification</c:v>
                      </c:pt>
                      <c:pt idx="2">
                        <c:v>Listening Environment</c:v>
                      </c:pt>
                      <c:pt idx="3">
                        <c:v>Post Secondary</c:v>
                      </c:pt>
                      <c:pt idx="4">
                        <c:v>Self-Awareness</c:v>
                      </c:pt>
                      <c:pt idx="5">
                        <c:v>Personal HAT</c:v>
                      </c:pt>
                    </c:strCache>
                  </c:strRef>
                </c:cat>
                <c:val>
                  <c:numRef>
                    <c:extLst>
                      <c:ext uri="{02D57815-91ED-43cb-92C2-25804820EDAC}">
                        <c15:formulaRef>
                          <c15:sqref>Sheet1!$D$2:$D$7</c15:sqref>
                        </c15:formulaRef>
                      </c:ext>
                    </c:extLst>
                    <c:numCache>
                      <c:formatCode>General</c:formatCode>
                      <c:ptCount val="6"/>
                    </c:numCache>
                  </c:numRef>
                </c:val>
                <c:extLst>
                  <c:ext xmlns:c16="http://schemas.microsoft.com/office/drawing/2014/chart" uri="{C3380CC4-5D6E-409C-BE32-E72D297353CC}">
                    <c16:uniqueId val="{00000002-04C3-4F60-8817-8DE6CC5B0E53}"/>
                  </c:ext>
                </c:extLst>
              </c15:ser>
            </c15:filteredBarSeries>
          </c:ext>
        </c:extLst>
      </c:barChart>
      <c:catAx>
        <c:axId val="102501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502047"/>
        <c:crosses val="autoZero"/>
        <c:auto val="1"/>
        <c:lblAlgn val="ctr"/>
        <c:lblOffset val="100"/>
        <c:noMultiLvlLbl val="0"/>
      </c:catAx>
      <c:valAx>
        <c:axId val="1025020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50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Functional </a:t>
            </a:r>
          </a:p>
          <a:p>
            <a:pPr>
              <a:defRPr sz="2128" b="1" i="0" u="none" strike="noStrike" kern="1200" baseline="0">
                <a:solidFill>
                  <a:schemeClr val="tx2"/>
                </a:solidFill>
                <a:latin typeface="+mn-lt"/>
                <a:ea typeface="+mn-ea"/>
                <a:cs typeface="+mn-cs"/>
              </a:defRPr>
            </a:pPr>
            <a:r>
              <a:rPr lang="en-US"/>
              <a:t>Environment </a:t>
            </a:r>
            <a:r>
              <a:rPr lang="en-US" baseline="0"/>
              <a:t>Red Oak</a:t>
            </a:r>
            <a:endParaRPr lang="en-US"/>
          </a:p>
        </c:rich>
      </c:tx>
      <c:layout>
        <c:manualLayout>
          <c:xMode val="edge"/>
          <c:yMode val="edge"/>
          <c:x val="0.32415200127066401"/>
          <c:y val="1.5615244556775845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3706849766504551"/>
          <c:y val="0.18156802645669556"/>
          <c:w val="0.50925497886052129"/>
          <c:h val="0.72636280357223215"/>
        </c:manualLayout>
      </c:layout>
      <c:pieChart>
        <c:varyColors val="1"/>
        <c:ser>
          <c:idx val="0"/>
          <c:order val="0"/>
          <c:explosion val="3"/>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extLst>
              <c:ext xmlns:c16="http://schemas.microsoft.com/office/drawing/2014/chart" uri="{C3380CC4-5D6E-409C-BE32-E72D297353CC}">
                <c16:uniqueId val="{00000001-979A-4D30-89A3-C14940DDBF19}"/>
              </c:ext>
            </c:extLst>
          </c:dPt>
          <c:dPt>
            <c:idx val="1"/>
            <c:bubble3D val="0"/>
            <c:explosion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extLst>
              <c:ext xmlns:c16="http://schemas.microsoft.com/office/drawing/2014/chart" uri="{C3380CC4-5D6E-409C-BE32-E72D297353CC}">
                <c16:uniqueId val="{00000003-979A-4D30-89A3-C14940DDBF19}"/>
              </c:ext>
            </c:extLst>
          </c:dPt>
          <c:dPt>
            <c:idx val="2"/>
            <c:bubble3D val="0"/>
            <c:explosion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extLst>
              <c:ext xmlns:c16="http://schemas.microsoft.com/office/drawing/2014/chart" uri="{C3380CC4-5D6E-409C-BE32-E72D297353CC}">
                <c16:uniqueId val="{00000005-979A-4D30-89A3-C14940DDBF19}"/>
              </c:ext>
            </c:extLst>
          </c:dPt>
          <c:dPt>
            <c:idx val="3"/>
            <c:bubble3D val="0"/>
            <c:explosion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38100" dist="25400" dir="5400000" rotWithShape="0">
                  <a:srgbClr val="000000">
                    <a:alpha val="35000"/>
                  </a:srgbClr>
                </a:outerShdw>
              </a:effectLst>
            </c:spPr>
            <c:extLst>
              <c:ext xmlns:c16="http://schemas.microsoft.com/office/drawing/2014/chart" uri="{C3380CC4-5D6E-409C-BE32-E72D297353CC}">
                <c16:uniqueId val="{00000007-979A-4D30-89A3-C14940DDBF19}"/>
              </c:ext>
            </c:extLst>
          </c:dPt>
          <c:dLbls>
            <c:dLbl>
              <c:idx val="1"/>
              <c:layout>
                <c:manualLayout>
                  <c:x val="-0.10485804665183755"/>
                  <c:y val="0.14466626553845363"/>
                </c:manualLayout>
              </c:layout>
              <c:tx>
                <c:rich>
                  <a:bodyPr/>
                  <a:lstStyle/>
                  <a:p>
                    <a:r>
                      <a:rPr lang="en-US"/>
                      <a:t>Pre Test</a:t>
                    </a:r>
                  </a:p>
                  <a:p>
                    <a:r>
                      <a:rPr lang="en-US"/>
                      <a:t> 51%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79A-4D30-89A3-C14940DDBF19}"/>
                </c:ext>
              </c:extLst>
            </c:dLbl>
            <c:dLbl>
              <c:idx val="2"/>
              <c:layout>
                <c:manualLayout>
                  <c:x val="8.4680924216942649E-2"/>
                  <c:y val="-0.2282773169838006"/>
                </c:manualLayout>
              </c:layout>
              <c:tx>
                <c:rich>
                  <a:bodyPr/>
                  <a:lstStyle/>
                  <a:p>
                    <a:r>
                      <a:rPr lang="en-US"/>
                      <a:t>Post Test</a:t>
                    </a:r>
                  </a:p>
                  <a:p>
                    <a:r>
                      <a:rPr lang="en-US"/>
                      <a:t>70%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79A-4D30-89A3-C14940DDBF19}"/>
                </c:ext>
              </c:extLst>
            </c:dLbl>
            <c:dLbl>
              <c:idx val="3"/>
              <c:layout>
                <c:manualLayout>
                  <c:x val="5.4690054851201444E-2"/>
                  <c:y val="0.14975559789525325"/>
                </c:manualLayout>
              </c:layout>
              <c:tx>
                <c:rich>
                  <a:bodyPr/>
                  <a:lstStyle/>
                  <a:p>
                    <a:r>
                      <a:rPr lang="en-US"/>
                      <a:t>Growth</a:t>
                    </a:r>
                  </a:p>
                  <a:p>
                    <a:r>
                      <a:rPr lang="en-US"/>
                      <a:t>20%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9A-4D30-89A3-C14940DDBF1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val>
            <c:numRef>
              <c:f>Sheet1!$C$54:$F$54</c:f>
              <c:numCache>
                <c:formatCode>0%</c:formatCode>
                <c:ptCount val="4"/>
                <c:pt idx="1">
                  <c:v>0.50973652639350309</c:v>
                </c:pt>
                <c:pt idx="2">
                  <c:v>0.69892903285345165</c:v>
                </c:pt>
                <c:pt idx="3">
                  <c:v>0.19591085271317832</c:v>
                </c:pt>
              </c:numCache>
            </c:numRef>
          </c:val>
          <c:extLst>
            <c:ext xmlns:c16="http://schemas.microsoft.com/office/drawing/2014/chart" uri="{C3380CC4-5D6E-409C-BE32-E72D297353CC}">
              <c16:uniqueId val="{00000008-979A-4D30-89A3-C14940DDBF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a:latin typeface="Trebuchet MS" panose="020B0603020202020204" pitchFamily="34" charset="0"/>
              </a:rPr>
              <a:t>Functional Toilet Red Oak </a:t>
            </a:r>
            <a:endParaRPr lang="en-US" sz="2400" baseline="0">
              <a:latin typeface="Trebuchet MS" panose="020B0603020202020204" pitchFamily="34" charset="0"/>
            </a:endParaRPr>
          </a:p>
        </c:rich>
      </c:tx>
      <c:layout>
        <c:manualLayout>
          <c:xMode val="edge"/>
          <c:yMode val="edge"/>
          <c:x val="0.36796355471676173"/>
          <c:y val="2.213321494096574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30539079607522551"/>
          <c:y val="0.13612166819958058"/>
          <c:w val="0.47295900653501832"/>
          <c:h val="0.8168452125380091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82E-48A9-882F-8BCD9ADB43E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82E-48A9-882F-8BCD9ADB43E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82E-48A9-882F-8BCD9ADB43EC}"/>
              </c:ext>
            </c:extLst>
          </c:dPt>
          <c:dLbls>
            <c:dLbl>
              <c:idx val="0"/>
              <c:layout>
                <c:manualLayout>
                  <c:x val="-0.1559622528879111"/>
                  <c:y val="0.13147509265608234"/>
                </c:manualLayout>
              </c:layout>
              <c:tx>
                <c:rich>
                  <a:bodyPr/>
                  <a:lstStyle/>
                  <a:p>
                    <a:r>
                      <a:rPr lang="en-US"/>
                      <a:t>Pre Test</a:t>
                    </a:r>
                  </a:p>
                  <a:p>
                    <a:r>
                      <a:rPr lang="en-US"/>
                      <a:t> 49%</a:t>
                    </a:r>
                  </a:p>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2E-48A9-882F-8BCD9ADB43EC}"/>
                </c:ext>
              </c:extLst>
            </c:dLbl>
            <c:dLbl>
              <c:idx val="1"/>
              <c:layout>
                <c:manualLayout>
                  <c:x val="6.1350881211323434E-2"/>
                  <c:y val="-0.20762284478908746"/>
                </c:manualLayout>
              </c:layout>
              <c:tx>
                <c:rich>
                  <a:bodyPr/>
                  <a:lstStyle/>
                  <a:p>
                    <a:r>
                      <a:rPr lang="en-US"/>
                      <a:t>Post Test</a:t>
                    </a:r>
                  </a:p>
                  <a:p>
                    <a:r>
                      <a:rPr lang="en-US"/>
                      <a:t> 76 %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82E-48A9-882F-8BCD9ADB43EC}"/>
                </c:ext>
              </c:extLst>
            </c:dLbl>
            <c:dLbl>
              <c:idx val="2"/>
              <c:layout>
                <c:manualLayout>
                  <c:x val="0.16168571479355148"/>
                  <c:y val="0.24962497385561253"/>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r>
                      <a:rPr lang="en-US" sz="1800"/>
                      <a:t>Growth </a:t>
                    </a:r>
                  </a:p>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r>
                      <a:rPr lang="en-US" sz="1800"/>
                      <a:t>40%</a:t>
                    </a:r>
                  </a:p>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sz="1800"/>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9577137507924378"/>
                      <c:h val="0.25348943152790049"/>
                    </c:manualLayout>
                  </c15:layout>
                  <c15:showDataLabelsRange val="0"/>
                </c:ext>
                <c:ext xmlns:c16="http://schemas.microsoft.com/office/drawing/2014/chart" uri="{C3380CC4-5D6E-409C-BE32-E72D297353CC}">
                  <c16:uniqueId val="{00000005-D82E-48A9-882F-8BCD9ADB43E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Sheet1!$P$54:$R$54</c:f>
              <c:numCache>
                <c:formatCode>General</c:formatCode>
                <c:ptCount val="3"/>
                <c:pt idx="0">
                  <c:v>0.49015789473684213</c:v>
                </c:pt>
                <c:pt idx="1">
                  <c:v>0.76521052631578945</c:v>
                </c:pt>
                <c:pt idx="2">
                  <c:v>0.40436842105263154</c:v>
                </c:pt>
              </c:numCache>
            </c:numRef>
          </c:val>
          <c:extLst>
            <c:ext xmlns:c16="http://schemas.microsoft.com/office/drawing/2014/chart" uri="{C3380CC4-5D6E-409C-BE32-E72D297353CC}">
              <c16:uniqueId val="{00000006-D82E-48A9-882F-8BCD9ADB43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mj-lt"/>
                <a:ea typeface="+mj-ea"/>
                <a:cs typeface="+mj-cs"/>
              </a:defRPr>
            </a:pPr>
            <a:r>
              <a:rPr lang="en-US" sz="2400" b="1"/>
              <a:t>Daily Living Skills</a:t>
            </a:r>
          </a:p>
        </c:rich>
      </c:tx>
      <c:layout>
        <c:manualLayout>
          <c:xMode val="edge"/>
          <c:yMode val="edge"/>
          <c:x val="0.39689580565198024"/>
          <c:y val="8.2999556028621555E-3"/>
        </c:manualLayout>
      </c:layout>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Sheet2!$AA$16</c:f>
              <c:strCache>
                <c:ptCount val="1"/>
                <c:pt idx="0">
                  <c:v>2021 FALL</c:v>
                </c:pt>
              </c:strCache>
            </c:strRef>
          </c:tx>
          <c:spPr>
            <a:solidFill>
              <a:schemeClr val="accent1"/>
            </a:solidFill>
            <a:ln>
              <a:noFill/>
            </a:ln>
            <a:effectLst/>
          </c:spPr>
          <c:invertIfNegative val="0"/>
          <c:cat>
            <c:strRef>
              <c:f>Sheet2!$AB$15:$AP$15</c:f>
              <c:strCache>
                <c:ptCount val="15"/>
                <c:pt idx="0">
                  <c:v>Personal needs</c:v>
                </c:pt>
                <c:pt idx="1">
                  <c:v>Chores</c:v>
                </c:pt>
                <c:pt idx="2">
                  <c:v>Grocery Shop</c:v>
                </c:pt>
                <c:pt idx="3">
                  <c:v>Cook/Prepare Food</c:v>
                </c:pt>
                <c:pt idx="4">
                  <c:v>Get Library Card</c:v>
                </c:pt>
                <c:pt idx="5">
                  <c:v>Read/Understand Labels</c:v>
                </c:pt>
                <c:pt idx="6">
                  <c:v>Use Cleaners Properly</c:v>
                </c:pt>
                <c:pt idx="7">
                  <c:v>Do Laundry</c:v>
                </c:pt>
                <c:pt idx="8">
                  <c:v>Understands “hot”/“cold”</c:v>
                </c:pt>
                <c:pt idx="9">
                  <c:v>Use Thermometer</c:v>
                </c:pt>
                <c:pt idx="10">
                  <c:v>Simple First Aid</c:v>
                </c:pt>
                <c:pt idx="11">
                  <c:v>Utility Services</c:v>
                </c:pt>
                <c:pt idx="12">
                  <c:v>Manage Basic Emergencies</c:v>
                </c:pt>
                <c:pt idx="13">
                  <c:v>Landlord Contact</c:v>
                </c:pt>
                <c:pt idx="14">
                  <c:v>Tooth Care</c:v>
                </c:pt>
              </c:strCache>
            </c:strRef>
          </c:cat>
          <c:val>
            <c:numRef>
              <c:f>Sheet2!$AB$16:$AP$16</c:f>
              <c:numCache>
                <c:formatCode>General</c:formatCode>
                <c:ptCount val="15"/>
                <c:pt idx="0">
                  <c:v>3.9558823529999998</c:v>
                </c:pt>
                <c:pt idx="1">
                  <c:v>3.4411764709999999</c:v>
                </c:pt>
                <c:pt idx="2">
                  <c:v>3.1176470589999998</c:v>
                </c:pt>
                <c:pt idx="3">
                  <c:v>2.8529411759999999</c:v>
                </c:pt>
                <c:pt idx="4">
                  <c:v>2.9411764709999999</c:v>
                </c:pt>
                <c:pt idx="5">
                  <c:v>2.875</c:v>
                </c:pt>
                <c:pt idx="6">
                  <c:v>3.0661764709999999</c:v>
                </c:pt>
                <c:pt idx="7">
                  <c:v>3.2043795620000002</c:v>
                </c:pt>
                <c:pt idx="8">
                  <c:v>4.1407407410000001</c:v>
                </c:pt>
                <c:pt idx="9">
                  <c:v>2.8529411759999999</c:v>
                </c:pt>
                <c:pt idx="10">
                  <c:v>3.1824817520000002</c:v>
                </c:pt>
                <c:pt idx="11">
                  <c:v>1.769230769</c:v>
                </c:pt>
                <c:pt idx="12">
                  <c:v>2.031746032</c:v>
                </c:pt>
                <c:pt idx="13">
                  <c:v>1.436170213</c:v>
                </c:pt>
                <c:pt idx="14">
                  <c:v>3.733333333</c:v>
                </c:pt>
              </c:numCache>
            </c:numRef>
          </c:val>
          <c:extLst>
            <c:ext xmlns:c16="http://schemas.microsoft.com/office/drawing/2014/chart" uri="{C3380CC4-5D6E-409C-BE32-E72D297353CC}">
              <c16:uniqueId val="{00000000-D5A7-4039-9DB9-51AC3AFD9A5C}"/>
            </c:ext>
          </c:extLst>
        </c:ser>
        <c:ser>
          <c:idx val="1"/>
          <c:order val="1"/>
          <c:tx>
            <c:strRef>
              <c:f>Sheet2!$AA$17</c:f>
              <c:strCache>
                <c:ptCount val="1"/>
                <c:pt idx="0">
                  <c:v>2022 WINTER</c:v>
                </c:pt>
              </c:strCache>
            </c:strRef>
          </c:tx>
          <c:spPr>
            <a:solidFill>
              <a:schemeClr val="accent3"/>
            </a:solidFill>
            <a:ln>
              <a:noFill/>
            </a:ln>
            <a:effectLst/>
          </c:spPr>
          <c:invertIfNegative val="0"/>
          <c:cat>
            <c:strRef>
              <c:f>Sheet2!$AB$15:$AP$15</c:f>
              <c:strCache>
                <c:ptCount val="15"/>
                <c:pt idx="0">
                  <c:v>Personal needs</c:v>
                </c:pt>
                <c:pt idx="1">
                  <c:v>Chores</c:v>
                </c:pt>
                <c:pt idx="2">
                  <c:v>Grocery Shop</c:v>
                </c:pt>
                <c:pt idx="3">
                  <c:v>Cook/Prepare Food</c:v>
                </c:pt>
                <c:pt idx="4">
                  <c:v>Get Library Card</c:v>
                </c:pt>
                <c:pt idx="5">
                  <c:v>Read/Understand Labels</c:v>
                </c:pt>
                <c:pt idx="6">
                  <c:v>Use Cleaners Properly</c:v>
                </c:pt>
                <c:pt idx="7">
                  <c:v>Do Laundry</c:v>
                </c:pt>
                <c:pt idx="8">
                  <c:v>Understands “hot”/“cold”</c:v>
                </c:pt>
                <c:pt idx="9">
                  <c:v>Use Thermometer</c:v>
                </c:pt>
                <c:pt idx="10">
                  <c:v>Simple First Aid</c:v>
                </c:pt>
                <c:pt idx="11">
                  <c:v>Utility Services</c:v>
                </c:pt>
                <c:pt idx="12">
                  <c:v>Manage Basic Emergencies</c:v>
                </c:pt>
                <c:pt idx="13">
                  <c:v>Landlord Contact</c:v>
                </c:pt>
                <c:pt idx="14">
                  <c:v>Tooth Care</c:v>
                </c:pt>
              </c:strCache>
            </c:strRef>
          </c:cat>
          <c:val>
            <c:numRef>
              <c:f>Sheet2!$AB$17:$AP$17</c:f>
              <c:numCache>
                <c:formatCode>General</c:formatCode>
                <c:ptCount val="15"/>
                <c:pt idx="0">
                  <c:v>4.1971830990000001</c:v>
                </c:pt>
                <c:pt idx="1">
                  <c:v>3.7801418440000001</c:v>
                </c:pt>
                <c:pt idx="2">
                  <c:v>3.5744680849999999</c:v>
                </c:pt>
                <c:pt idx="3">
                  <c:v>3.4</c:v>
                </c:pt>
                <c:pt idx="4">
                  <c:v>3.4817518249999999</c:v>
                </c:pt>
                <c:pt idx="5">
                  <c:v>3.2446043169999998</c:v>
                </c:pt>
                <c:pt idx="6">
                  <c:v>3.5289855069999998</c:v>
                </c:pt>
                <c:pt idx="7">
                  <c:v>3.5869565219999999</c:v>
                </c:pt>
                <c:pt idx="8">
                  <c:v>4.3582089550000003</c:v>
                </c:pt>
                <c:pt idx="9">
                  <c:v>3.5</c:v>
                </c:pt>
                <c:pt idx="10">
                  <c:v>3.6043165469999998</c:v>
                </c:pt>
                <c:pt idx="11">
                  <c:v>2.2083333330000001</c:v>
                </c:pt>
                <c:pt idx="12">
                  <c:v>2.4239999999999999</c:v>
                </c:pt>
                <c:pt idx="13">
                  <c:v>1.7623762380000001</c:v>
                </c:pt>
                <c:pt idx="14">
                  <c:v>4.144927536</c:v>
                </c:pt>
              </c:numCache>
            </c:numRef>
          </c:val>
          <c:extLst>
            <c:ext xmlns:c16="http://schemas.microsoft.com/office/drawing/2014/chart" uri="{C3380CC4-5D6E-409C-BE32-E72D297353CC}">
              <c16:uniqueId val="{00000001-D5A7-4039-9DB9-51AC3AFD9A5C}"/>
            </c:ext>
          </c:extLst>
        </c:ser>
        <c:ser>
          <c:idx val="2"/>
          <c:order val="2"/>
          <c:tx>
            <c:strRef>
              <c:f>Sheet2!$AA$18</c:f>
              <c:strCache>
                <c:ptCount val="1"/>
                <c:pt idx="0">
                  <c:v>2022 SPRING</c:v>
                </c:pt>
              </c:strCache>
            </c:strRef>
          </c:tx>
          <c:spPr>
            <a:solidFill>
              <a:schemeClr val="accent5"/>
            </a:solidFill>
            <a:ln>
              <a:noFill/>
            </a:ln>
            <a:effectLst/>
          </c:spPr>
          <c:invertIfNegative val="0"/>
          <c:cat>
            <c:strRef>
              <c:f>Sheet2!$AB$15:$AP$15</c:f>
              <c:strCache>
                <c:ptCount val="15"/>
                <c:pt idx="0">
                  <c:v>Personal needs</c:v>
                </c:pt>
                <c:pt idx="1">
                  <c:v>Chores</c:v>
                </c:pt>
                <c:pt idx="2">
                  <c:v>Grocery Shop</c:v>
                </c:pt>
                <c:pt idx="3">
                  <c:v>Cook/Prepare Food</c:v>
                </c:pt>
                <c:pt idx="4">
                  <c:v>Get Library Card</c:v>
                </c:pt>
                <c:pt idx="5">
                  <c:v>Read/Understand Labels</c:v>
                </c:pt>
                <c:pt idx="6">
                  <c:v>Use Cleaners Properly</c:v>
                </c:pt>
                <c:pt idx="7">
                  <c:v>Do Laundry</c:v>
                </c:pt>
                <c:pt idx="8">
                  <c:v>Understands “hot”/“cold”</c:v>
                </c:pt>
                <c:pt idx="9">
                  <c:v>Use Thermometer</c:v>
                </c:pt>
                <c:pt idx="10">
                  <c:v>Simple First Aid</c:v>
                </c:pt>
                <c:pt idx="11">
                  <c:v>Utility Services</c:v>
                </c:pt>
                <c:pt idx="12">
                  <c:v>Manage Basic Emergencies</c:v>
                </c:pt>
                <c:pt idx="13">
                  <c:v>Landlord Contact</c:v>
                </c:pt>
                <c:pt idx="14">
                  <c:v>Tooth Care</c:v>
                </c:pt>
              </c:strCache>
            </c:strRef>
          </c:cat>
          <c:val>
            <c:numRef>
              <c:f>Sheet2!$AB$18:$AP$18</c:f>
              <c:numCache>
                <c:formatCode>General</c:formatCode>
                <c:ptCount val="15"/>
                <c:pt idx="0">
                  <c:v>4.2173913040000004</c:v>
                </c:pt>
                <c:pt idx="1">
                  <c:v>3.883211679</c:v>
                </c:pt>
                <c:pt idx="2">
                  <c:v>3.7352941180000001</c:v>
                </c:pt>
                <c:pt idx="3">
                  <c:v>3.4518518519999999</c:v>
                </c:pt>
                <c:pt idx="4">
                  <c:v>3.6567164179999998</c:v>
                </c:pt>
                <c:pt idx="5">
                  <c:v>3.2537313430000001</c:v>
                </c:pt>
                <c:pt idx="6">
                  <c:v>3.5555555559999998</c:v>
                </c:pt>
                <c:pt idx="7">
                  <c:v>3.7299270070000001</c:v>
                </c:pt>
                <c:pt idx="8">
                  <c:v>4.4420289860000004</c:v>
                </c:pt>
                <c:pt idx="9">
                  <c:v>3.5538461539999999</c:v>
                </c:pt>
                <c:pt idx="10">
                  <c:v>3.703703704</c:v>
                </c:pt>
                <c:pt idx="11">
                  <c:v>2.711538462</c:v>
                </c:pt>
                <c:pt idx="12">
                  <c:v>3</c:v>
                </c:pt>
                <c:pt idx="13">
                  <c:v>2.5119047619999999</c:v>
                </c:pt>
                <c:pt idx="14">
                  <c:v>4.2330827070000003</c:v>
                </c:pt>
              </c:numCache>
            </c:numRef>
          </c:val>
          <c:extLst>
            <c:ext xmlns:c16="http://schemas.microsoft.com/office/drawing/2014/chart" uri="{C3380CC4-5D6E-409C-BE32-E72D297353CC}">
              <c16:uniqueId val="{00000002-D5A7-4039-9DB9-51AC3AFD9A5C}"/>
            </c:ext>
          </c:extLst>
        </c:ser>
        <c:dLbls>
          <c:showLegendKey val="0"/>
          <c:showVal val="0"/>
          <c:showCatName val="0"/>
          <c:showSerName val="0"/>
          <c:showPercent val="0"/>
          <c:showBubbleSize val="0"/>
        </c:dLbls>
        <c:gapWidth val="199"/>
        <c:axId val="1566246719"/>
        <c:axId val="1566247551"/>
        <c:extLst>
          <c:ext xmlns:c15="http://schemas.microsoft.com/office/drawing/2012/chart" uri="{02D57815-91ED-43cb-92C2-25804820EDAC}">
            <c15:filteredBarSeries>
              <c15:ser>
                <c:idx val="3"/>
                <c:order val="3"/>
                <c:tx>
                  <c:strRef>
                    <c:extLst>
                      <c:ext uri="{02D57815-91ED-43cb-92C2-25804820EDAC}">
                        <c15:formulaRef>
                          <c15:sqref>Sheet2!$AA$19</c15:sqref>
                        </c15:formulaRef>
                      </c:ext>
                    </c:extLst>
                    <c:strCache>
                      <c:ptCount val="1"/>
                    </c:strCache>
                  </c:strRef>
                </c:tx>
                <c:spPr>
                  <a:solidFill>
                    <a:schemeClr val="accent1">
                      <a:lumMod val="60000"/>
                    </a:schemeClr>
                  </a:solidFill>
                  <a:ln>
                    <a:noFill/>
                  </a:ln>
                  <a:effectLst/>
                </c:spPr>
                <c:invertIfNegative val="0"/>
                <c:cat>
                  <c:strRef>
                    <c:extLst>
                      <c:ext uri="{02D57815-91ED-43cb-92C2-25804820EDAC}">
                        <c15:formulaRef>
                          <c15:sqref>Sheet2!$AB$15:$AP$15</c15:sqref>
                        </c15:formulaRef>
                      </c:ext>
                    </c:extLst>
                    <c:strCache>
                      <c:ptCount val="15"/>
                      <c:pt idx="0">
                        <c:v>Personal needs</c:v>
                      </c:pt>
                      <c:pt idx="1">
                        <c:v>Chores</c:v>
                      </c:pt>
                      <c:pt idx="2">
                        <c:v>Grocery Shop</c:v>
                      </c:pt>
                      <c:pt idx="3">
                        <c:v>Cook/Prepare Food</c:v>
                      </c:pt>
                      <c:pt idx="4">
                        <c:v>Get Library Card</c:v>
                      </c:pt>
                      <c:pt idx="5">
                        <c:v>Read/Understand Labels</c:v>
                      </c:pt>
                      <c:pt idx="6">
                        <c:v>Use Cleaners Properly</c:v>
                      </c:pt>
                      <c:pt idx="7">
                        <c:v>Do Laundry</c:v>
                      </c:pt>
                      <c:pt idx="8">
                        <c:v>Understands “hot”/“cold”</c:v>
                      </c:pt>
                      <c:pt idx="9">
                        <c:v>Use Thermometer</c:v>
                      </c:pt>
                      <c:pt idx="10">
                        <c:v>Simple First Aid</c:v>
                      </c:pt>
                      <c:pt idx="11">
                        <c:v>Utility Services</c:v>
                      </c:pt>
                      <c:pt idx="12">
                        <c:v>Manage Basic Emergencies</c:v>
                      </c:pt>
                      <c:pt idx="13">
                        <c:v>Landlord Contact</c:v>
                      </c:pt>
                      <c:pt idx="14">
                        <c:v>Tooth Care</c:v>
                      </c:pt>
                    </c:strCache>
                  </c:strRef>
                </c:cat>
                <c:val>
                  <c:numRef>
                    <c:extLst>
                      <c:ext uri="{02D57815-91ED-43cb-92C2-25804820EDAC}">
                        <c15:formulaRef>
                          <c15:sqref>Sheet2!$AB$19:$AP$19</c15:sqref>
                        </c15:formulaRef>
                      </c:ext>
                    </c:extLst>
                    <c:numCache>
                      <c:formatCode>General</c:formatCode>
                      <c:ptCount val="15"/>
                    </c:numCache>
                  </c:numRef>
                </c:val>
                <c:extLst>
                  <c:ext xmlns:c16="http://schemas.microsoft.com/office/drawing/2014/chart" uri="{C3380CC4-5D6E-409C-BE32-E72D297353CC}">
                    <c16:uniqueId val="{00000003-D5A7-4039-9DB9-51AC3AFD9A5C}"/>
                  </c:ext>
                </c:extLst>
              </c15:ser>
            </c15:filteredBarSeries>
          </c:ext>
        </c:extLst>
      </c:barChart>
      <c:catAx>
        <c:axId val="15662467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tx1">
                    <a:lumMod val="65000"/>
                    <a:lumOff val="35000"/>
                  </a:schemeClr>
                </a:solidFill>
                <a:latin typeface="+mn-lt"/>
                <a:ea typeface="+mn-ea"/>
                <a:cs typeface="+mn-cs"/>
              </a:defRPr>
            </a:pPr>
            <a:endParaRPr lang="en-US"/>
          </a:p>
        </c:txPr>
        <c:crossAx val="1566247551"/>
        <c:crosses val="autoZero"/>
        <c:auto val="1"/>
        <c:lblAlgn val="ctr"/>
        <c:lblOffset val="100"/>
        <c:noMultiLvlLbl val="0"/>
      </c:catAx>
      <c:valAx>
        <c:axId val="1566247551"/>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crossAx val="15662467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Recreational &amp; Socialization</a:t>
            </a:r>
          </a:p>
        </c:rich>
      </c:tx>
      <c:layout>
        <c:manualLayout>
          <c:xMode val="edge"/>
          <c:yMode val="edge"/>
          <c:x val="0.31478650167408784"/>
          <c:y val="6.597584965761392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411609937657905E-2"/>
          <c:y val="0.16248919956198693"/>
          <c:w val="0.95849604152653756"/>
          <c:h val="0.70592752954758464"/>
        </c:manualLayout>
      </c:layout>
      <c:barChart>
        <c:barDir val="col"/>
        <c:grouping val="clustered"/>
        <c:varyColors val="0"/>
        <c:ser>
          <c:idx val="2"/>
          <c:order val="2"/>
          <c:tx>
            <c:strRef>
              <c:f>Sheet2!$A$21</c:f>
              <c:strCache>
                <c:ptCount val="1"/>
                <c:pt idx="0">
                  <c:v>2021 FALL</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Sheet2!$B$18:$E$18</c:f>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f>Sheet2!$B$21:$E$21</c:f>
              <c:numCache>
                <c:formatCode>General</c:formatCode>
                <c:ptCount val="4"/>
                <c:pt idx="0">
                  <c:v>3.6296296300000002</c:v>
                </c:pt>
                <c:pt idx="1">
                  <c:v>3.7925925930000002</c:v>
                </c:pt>
                <c:pt idx="2">
                  <c:v>3.5073529410000002</c:v>
                </c:pt>
                <c:pt idx="3">
                  <c:v>3.1470588240000001</c:v>
                </c:pt>
              </c:numCache>
            </c:numRef>
          </c:val>
          <c:extLst>
            <c:ext xmlns:c16="http://schemas.microsoft.com/office/drawing/2014/chart" uri="{C3380CC4-5D6E-409C-BE32-E72D297353CC}">
              <c16:uniqueId val="{00000000-BCF2-4DC4-A0D3-9F381BBD50E3}"/>
            </c:ext>
          </c:extLst>
        </c:ser>
        <c:ser>
          <c:idx val="3"/>
          <c:order val="3"/>
          <c:tx>
            <c:strRef>
              <c:f>Sheet2!$A$22</c:f>
              <c:strCache>
                <c:ptCount val="1"/>
                <c:pt idx="0">
                  <c:v>2022 WINTER</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Sheet2!$B$18:$E$18</c:f>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f>Sheet2!$B$22:$E$22</c:f>
              <c:numCache>
                <c:formatCode>General</c:formatCode>
                <c:ptCount val="4"/>
                <c:pt idx="0">
                  <c:v>3.7398373980000001</c:v>
                </c:pt>
                <c:pt idx="1">
                  <c:v>3.8442622950000001</c:v>
                </c:pt>
                <c:pt idx="2">
                  <c:v>3.8114754099999999</c:v>
                </c:pt>
                <c:pt idx="3">
                  <c:v>3.2032520330000001</c:v>
                </c:pt>
              </c:numCache>
            </c:numRef>
          </c:val>
          <c:extLst>
            <c:ext xmlns:c16="http://schemas.microsoft.com/office/drawing/2014/chart" uri="{C3380CC4-5D6E-409C-BE32-E72D297353CC}">
              <c16:uniqueId val="{00000001-BCF2-4DC4-A0D3-9F381BBD50E3}"/>
            </c:ext>
          </c:extLst>
        </c:ser>
        <c:ser>
          <c:idx val="4"/>
          <c:order val="4"/>
          <c:tx>
            <c:strRef>
              <c:f>Sheet2!$A$23</c:f>
              <c:strCache>
                <c:ptCount val="1"/>
                <c:pt idx="0">
                  <c:v>2022 SPRING</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Sheet2!$B$18:$E$18</c:f>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f>Sheet2!$B$23:$E$23</c:f>
              <c:numCache>
                <c:formatCode>General</c:formatCode>
                <c:ptCount val="4"/>
                <c:pt idx="0">
                  <c:v>4</c:v>
                </c:pt>
                <c:pt idx="1">
                  <c:v>4.3161764710000003</c:v>
                </c:pt>
                <c:pt idx="2">
                  <c:v>3.992753623</c:v>
                </c:pt>
                <c:pt idx="3">
                  <c:v>3.492753623</c:v>
                </c:pt>
              </c:numCache>
            </c:numRef>
          </c:val>
          <c:extLst>
            <c:ext xmlns:c16="http://schemas.microsoft.com/office/drawing/2014/chart" uri="{C3380CC4-5D6E-409C-BE32-E72D297353CC}">
              <c16:uniqueId val="{00000002-BCF2-4DC4-A0D3-9F381BBD50E3}"/>
            </c:ext>
          </c:extLst>
        </c:ser>
        <c:dLbls>
          <c:showLegendKey val="0"/>
          <c:showVal val="0"/>
          <c:showCatName val="0"/>
          <c:showSerName val="0"/>
          <c:showPercent val="0"/>
          <c:showBubbleSize val="0"/>
        </c:dLbls>
        <c:gapWidth val="100"/>
        <c:overlap val="-24"/>
        <c:axId val="509348671"/>
        <c:axId val="509349503"/>
        <c:extLst>
          <c:ext xmlns:c15="http://schemas.microsoft.com/office/drawing/2012/chart" uri="{02D57815-91ED-43cb-92C2-25804820EDAC}">
            <c15:filteredBarSeries>
              <c15:ser>
                <c:idx val="0"/>
                <c:order val="0"/>
                <c:tx>
                  <c:strRef>
                    <c:extLst>
                      <c:ext uri="{02D57815-91ED-43cb-92C2-25804820EDAC}">
                        <c15:formulaRef>
                          <c15:sqref>Sheet2!$A$19</c15:sqref>
                        </c15:formulaRef>
                      </c:ext>
                    </c:extLst>
                    <c:strCache>
                      <c:ptCount val="1"/>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extLst>
                      <c:ext uri="{02D57815-91ED-43cb-92C2-25804820EDAC}">
                        <c15:formulaRef>
                          <c15:sqref>Sheet2!$B$18:$E$18</c15:sqref>
                        </c15:formulaRef>
                      </c:ext>
                    </c:extLst>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extLst>
                      <c:ext uri="{02D57815-91ED-43cb-92C2-25804820EDAC}">
                        <c15:formulaRef>
                          <c15:sqref>Sheet2!$B$19:$E$19</c15:sqref>
                        </c15:formulaRef>
                      </c:ext>
                    </c:extLst>
                    <c:numCache>
                      <c:formatCode>General</c:formatCode>
                      <c:ptCount val="4"/>
                    </c:numCache>
                  </c:numRef>
                </c:val>
                <c:extLst>
                  <c:ext xmlns:c16="http://schemas.microsoft.com/office/drawing/2014/chart" uri="{C3380CC4-5D6E-409C-BE32-E72D297353CC}">
                    <c16:uniqueId val="{00000003-BCF2-4DC4-A0D3-9F381BBD50E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Sheet2!$A$20</c15:sqref>
                        </c15:formulaRef>
                      </c:ext>
                    </c:extLst>
                    <c:strCache>
                      <c:ptCount val="1"/>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extLst xmlns:c15="http://schemas.microsoft.com/office/drawing/2012/chart">
                      <c:ext xmlns:c15="http://schemas.microsoft.com/office/drawing/2012/chart" uri="{02D57815-91ED-43cb-92C2-25804820EDAC}">
                        <c15:formulaRef>
                          <c15:sqref>Sheet2!$B$18:$E$18</c15:sqref>
                        </c15:formulaRef>
                      </c:ext>
                    </c:extLst>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extLst xmlns:c15="http://schemas.microsoft.com/office/drawing/2012/chart">
                      <c:ext xmlns:c15="http://schemas.microsoft.com/office/drawing/2012/chart" uri="{02D57815-91ED-43cb-92C2-25804820EDAC}">
                        <c15:formulaRef>
                          <c15:sqref>Sheet2!$B$20:$E$20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BCF2-4DC4-A0D3-9F381BBD50E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Sheet2!$A$24</c15:sqref>
                        </c15:formulaRef>
                      </c:ext>
                    </c:extLst>
                    <c:strCache>
                      <c:ptCount val="1"/>
                    </c:strCache>
                  </c:strRef>
                </c:tx>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extLst xmlns:c15="http://schemas.microsoft.com/office/drawing/2012/chart">
                      <c:ext xmlns:c15="http://schemas.microsoft.com/office/drawing/2012/chart" uri="{02D57815-91ED-43cb-92C2-25804820EDAC}">
                        <c15:formulaRef>
                          <c15:sqref>Sheet2!$B$18:$E$18</c15:sqref>
                        </c15:formulaRef>
                      </c:ext>
                    </c:extLst>
                    <c:strCache>
                      <c:ptCount val="4"/>
                      <c:pt idx="0">
                        <c:v>Takes part in activities with a group of peers/friends</c:v>
                      </c:pt>
                      <c:pt idx="1">
                        <c:v>Takes part in activities that allow them to have quiet time to themselves</c:v>
                      </c:pt>
                      <c:pt idx="2">
                        <c:v>Identifies activities in the community that are meaningful to them</c:v>
                      </c:pt>
                      <c:pt idx="3">
                        <c:v>Knows what social programs are available to them</c:v>
                      </c:pt>
                    </c:strCache>
                  </c:strRef>
                </c:cat>
                <c:val>
                  <c:numRef>
                    <c:extLst xmlns:c15="http://schemas.microsoft.com/office/drawing/2012/chart">
                      <c:ext xmlns:c15="http://schemas.microsoft.com/office/drawing/2012/chart" uri="{02D57815-91ED-43cb-92C2-25804820EDAC}">
                        <c15:formulaRef>
                          <c15:sqref>Sheet2!$B$24:$E$24</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5-BCF2-4DC4-A0D3-9F381BBD50E3}"/>
                  </c:ext>
                </c:extLst>
              </c15:ser>
            </c15:filteredBarSeries>
          </c:ext>
        </c:extLst>
      </c:barChart>
      <c:catAx>
        <c:axId val="50934867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349503"/>
        <c:crosses val="autoZero"/>
        <c:auto val="1"/>
        <c:lblAlgn val="ctr"/>
        <c:lblOffset val="100"/>
        <c:noMultiLvlLbl val="0"/>
      </c:catAx>
      <c:valAx>
        <c:axId val="509349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348671"/>
        <c:crosses val="autoZero"/>
        <c:crossBetween val="between"/>
      </c:valAx>
      <c:spPr>
        <a:noFill/>
        <a:ln>
          <a:noFill/>
        </a:ln>
        <a:effectLst/>
      </c:spPr>
    </c:plotArea>
    <c:legend>
      <c:legendPos val="b"/>
      <c:layout>
        <c:manualLayout>
          <c:xMode val="edge"/>
          <c:yMode val="edge"/>
          <c:x val="0.33246056318941869"/>
          <c:y val="0.1119123554665479"/>
          <c:w val="0.34255611586899443"/>
          <c:h val="4.946838497049210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96F32-7389-DD46-B344-67B7D731F1C1}" type="datetimeFigureOut">
              <a:rPr lang="en-US" smtClean="0"/>
              <a:t>6/14/22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0D784-F878-904E-8D84-01EDCAE212B6}" type="slidenum">
              <a:rPr lang="en-US" smtClean="0"/>
              <a:t>‹#›</a:t>
            </a:fld>
            <a:endParaRPr lang="en-US"/>
          </a:p>
        </p:txBody>
      </p:sp>
    </p:spTree>
    <p:extLst>
      <p:ext uri="{BB962C8B-B14F-4D97-AF65-F5344CB8AC3E}">
        <p14:creationId xmlns:p14="http://schemas.microsoft.com/office/powerpoint/2010/main" val="33083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Washtenaw Intermediate School District (WISD) will administer a variety of assessments to all of their students three times during the 2021/2022 school year - in the first nine weeks of the school year, mid-year by February 2022, and again prior to the last day of school.  Formative assessments will provide information to inform our progress toward our goals over the course of the year. Progress reports on our goals will be presented to the WISD Board of Education in February 2022 and June 2022. As a means of continuous improvement in teaching and learning, teachers will receive professional development in, and be committed to the use of, the formative assessment process. The goal that the WISD has set for their student population for assessment growth is 5 - 10% from baseline data to June 2022 data.</a:t>
            </a:r>
            <a:endParaRPr lang="en-US" dirty="0"/>
          </a:p>
        </p:txBody>
      </p:sp>
      <p:sp>
        <p:nvSpPr>
          <p:cNvPr id="4" name="Slide Number Placeholder 3"/>
          <p:cNvSpPr>
            <a:spLocks noGrp="1"/>
          </p:cNvSpPr>
          <p:nvPr>
            <p:ph type="sldNum" sz="quarter" idx="5"/>
          </p:nvPr>
        </p:nvSpPr>
        <p:spPr/>
        <p:txBody>
          <a:bodyPr/>
          <a:lstStyle/>
          <a:p>
            <a:fld id="{9E50D784-F878-904E-8D84-01EDCAE212B6}" type="slidenum">
              <a:rPr lang="en-US" smtClean="0"/>
              <a:t>2</a:t>
            </a:fld>
            <a:endParaRPr lang="en-US"/>
          </a:p>
        </p:txBody>
      </p:sp>
    </p:spTree>
    <p:extLst>
      <p:ext uri="{BB962C8B-B14F-4D97-AF65-F5344CB8AC3E}">
        <p14:creationId xmlns:p14="http://schemas.microsoft.com/office/powerpoint/2010/main" val="107729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ea863609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ea863609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ea8636099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ea8636099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ea8636099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ea863609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ea8636099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ea8636099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Graph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0D784-F878-904E-8D84-01EDCAE212B6}" type="slidenum">
              <a:rPr lang="en-US" smtClean="0"/>
              <a:t>30</a:t>
            </a:fld>
            <a:endParaRPr lang="en-US"/>
          </a:p>
        </p:txBody>
      </p:sp>
    </p:spTree>
    <p:extLst>
      <p:ext uri="{BB962C8B-B14F-4D97-AF65-F5344CB8AC3E}">
        <p14:creationId xmlns:p14="http://schemas.microsoft.com/office/powerpoint/2010/main" val="260980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able to look at each individual student in the program and assess their skills.  We can then use that information to make teaching and learning adjustments.</a:t>
            </a:r>
          </a:p>
        </p:txBody>
      </p:sp>
      <p:sp>
        <p:nvSpPr>
          <p:cNvPr id="4" name="Slide Number Placeholder 3"/>
          <p:cNvSpPr>
            <a:spLocks noGrp="1"/>
          </p:cNvSpPr>
          <p:nvPr>
            <p:ph type="sldNum" sz="quarter" idx="5"/>
          </p:nvPr>
        </p:nvSpPr>
        <p:spPr/>
        <p:txBody>
          <a:bodyPr/>
          <a:lstStyle/>
          <a:p>
            <a:fld id="{9E50D784-F878-904E-8D84-01EDCAE212B6}" type="slidenum">
              <a:rPr lang="en-US" smtClean="0"/>
              <a:t>31</a:t>
            </a:fld>
            <a:endParaRPr lang="en-US"/>
          </a:p>
        </p:txBody>
      </p:sp>
    </p:spTree>
    <p:extLst>
      <p:ext uri="{BB962C8B-B14F-4D97-AF65-F5344CB8AC3E}">
        <p14:creationId xmlns:p14="http://schemas.microsoft.com/office/powerpoint/2010/main" val="20655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 seen as much growth at Progress Park and our Local-based EI Classrooms.  Both of these programs are for students struggling with emotional dysregulation and their mental health often affects their assessment taking abilities.  We have had several students hospitalized this year due to their mental health as well as several staff and students out with COVID over the past month.  </a:t>
            </a:r>
          </a:p>
        </p:txBody>
      </p:sp>
      <p:sp>
        <p:nvSpPr>
          <p:cNvPr id="4" name="Slide Number Placeholder 3"/>
          <p:cNvSpPr>
            <a:spLocks noGrp="1"/>
          </p:cNvSpPr>
          <p:nvPr>
            <p:ph type="sldNum" sz="quarter" idx="5"/>
          </p:nvPr>
        </p:nvSpPr>
        <p:spPr/>
        <p:txBody>
          <a:bodyPr/>
          <a:lstStyle/>
          <a:p>
            <a:fld id="{9E50D784-F878-904E-8D84-01EDCAE212B6}" type="slidenum">
              <a:rPr lang="en-US" smtClean="0"/>
              <a:t>18</a:t>
            </a:fld>
            <a:endParaRPr lang="en-US"/>
          </a:p>
        </p:txBody>
      </p:sp>
    </p:spTree>
    <p:extLst>
      <p:ext uri="{BB962C8B-B14F-4D97-AF65-F5344CB8AC3E}">
        <p14:creationId xmlns:p14="http://schemas.microsoft.com/office/powerpoint/2010/main" val="246012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ea863609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ea863609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f1aa498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f1aa498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ea863609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ea863609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INSERT GRAPH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ea863609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ea863609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2ea8636099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2ea8636099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ea8636099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ea863609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ea863609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ea863609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0" y="508002"/>
            <a:ext cx="1383800" cy="1355049"/>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5"/>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3" name="Google Shape;53;p5"/>
          <p:cNvSpPr txBox="1">
            <a:spLocks noGrp="1"/>
          </p:cNvSpPr>
          <p:nvPr>
            <p:ph type="body" idx="1"/>
          </p:nvPr>
        </p:nvSpPr>
        <p:spPr>
          <a:xfrm>
            <a:off x="1730000" y="2090067"/>
            <a:ext cx="4537600" cy="388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6577628" y="2090067"/>
            <a:ext cx="4537600" cy="388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0942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Google Shape;42;p4"/>
          <p:cNvGrpSpPr/>
          <p:nvPr/>
        </p:nvGrpSpPr>
        <p:grpSpPr>
          <a:xfrm>
            <a:off x="0" y="508002"/>
            <a:ext cx="1383800" cy="1355049"/>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323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6/14/22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BFA-2D3E-0848-AF14-6D2B4A17FFF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31DA072-A954-9540-9C06-1F9761629AAA}"/>
              </a:ext>
            </a:extLst>
          </p:cNvPr>
          <p:cNvSpPr>
            <a:spLocks noGrp="1"/>
          </p:cNvSpPr>
          <p:nvPr>
            <p:ph type="subTitle" idx="1"/>
          </p:nvPr>
        </p:nvSpPr>
        <p:spPr/>
        <p:txBody>
          <a:bodyPr/>
          <a:lstStyle/>
          <a:p>
            <a:r>
              <a:rPr lang="en-US" dirty="0"/>
              <a:t>Student Programs Year End Assessment Data </a:t>
            </a:r>
          </a:p>
        </p:txBody>
      </p:sp>
      <p:pic>
        <p:nvPicPr>
          <p:cNvPr id="4" name="Picture 3" descr="Logo, company name&#10;&#10;Description automatically generated">
            <a:extLst>
              <a:ext uri="{FF2B5EF4-FFF2-40B4-BE49-F238E27FC236}">
                <a16:creationId xmlns:a16="http://schemas.microsoft.com/office/drawing/2014/main" id="{F70FC278-CE76-E24F-AF5D-56AF28075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69" y="2404534"/>
            <a:ext cx="8300333" cy="1618826"/>
          </a:xfrm>
          <a:prstGeom prst="rect">
            <a:avLst/>
          </a:prstGeom>
        </p:spPr>
      </p:pic>
    </p:spTree>
    <p:extLst>
      <p:ext uri="{BB962C8B-B14F-4D97-AF65-F5344CB8AC3E}">
        <p14:creationId xmlns:p14="http://schemas.microsoft.com/office/powerpoint/2010/main" val="185135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55E0258-9341-A64A-8465-8993BF95A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729" y="1133856"/>
            <a:ext cx="7503208" cy="461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2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6885FEA-95F6-0249-9484-76ECDA492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76" y="963168"/>
            <a:ext cx="7649756" cy="470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1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377F-6C98-4C38-A7E2-59D7BB4873EC}"/>
              </a:ext>
            </a:extLst>
          </p:cNvPr>
          <p:cNvSpPr>
            <a:spLocks noGrp="1"/>
          </p:cNvSpPr>
          <p:nvPr>
            <p:ph type="title"/>
          </p:nvPr>
        </p:nvSpPr>
        <p:spPr>
          <a:xfrm>
            <a:off x="936826" y="720811"/>
            <a:ext cx="8596668" cy="797169"/>
          </a:xfrm>
        </p:spPr>
        <p:txBody>
          <a:bodyPr/>
          <a:lstStyle/>
          <a:p>
            <a:endParaRPr lang="en-US" dirty="0"/>
          </a:p>
        </p:txBody>
      </p:sp>
      <p:graphicFrame>
        <p:nvGraphicFramePr>
          <p:cNvPr id="4" name="Content Placeholder 3">
            <a:extLst>
              <a:ext uri="{FF2B5EF4-FFF2-40B4-BE49-F238E27FC236}">
                <a16:creationId xmlns:a16="http://schemas.microsoft.com/office/drawing/2014/main" id="{6CBF827B-515C-889E-D3BC-8A87814D6C6E}"/>
              </a:ext>
            </a:extLst>
          </p:cNvPr>
          <p:cNvGraphicFramePr>
            <a:graphicFrameLocks noGrp="1"/>
          </p:cNvGraphicFramePr>
          <p:nvPr>
            <p:ph idx="1"/>
            <p:extLst>
              <p:ext uri="{D42A27DB-BD31-4B8C-83A1-F6EECF244321}">
                <p14:modId xmlns:p14="http://schemas.microsoft.com/office/powerpoint/2010/main" val="1661847276"/>
              </p:ext>
            </p:extLst>
          </p:nvPr>
        </p:nvGraphicFramePr>
        <p:xfrm>
          <a:off x="677863" y="630195"/>
          <a:ext cx="8221438" cy="5216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82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B93C-1B75-BC46-AE60-491F7B5A21E0}"/>
              </a:ext>
            </a:extLst>
          </p:cNvPr>
          <p:cNvSpPr>
            <a:spLocks noGrp="1"/>
          </p:cNvSpPr>
          <p:nvPr>
            <p:ph type="title"/>
          </p:nvPr>
        </p:nvSpPr>
        <p:spPr/>
        <p:txBody>
          <a:bodyPr/>
          <a:lstStyle/>
          <a:p>
            <a:r>
              <a:rPr lang="en-US" dirty="0"/>
              <a:t>Deaf and Hard of Hearing Program Data</a:t>
            </a:r>
          </a:p>
        </p:txBody>
      </p:sp>
    </p:spTree>
    <p:extLst>
      <p:ext uri="{BB962C8B-B14F-4D97-AF65-F5344CB8AC3E}">
        <p14:creationId xmlns:p14="http://schemas.microsoft.com/office/powerpoint/2010/main" val="127423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011D-A907-3AE6-E8FD-8E515305A8D6}"/>
              </a:ext>
            </a:extLst>
          </p:cNvPr>
          <p:cNvSpPr>
            <a:spLocks noGrp="1"/>
          </p:cNvSpPr>
          <p:nvPr>
            <p:ph type="title"/>
          </p:nvPr>
        </p:nvSpPr>
        <p:spPr/>
        <p:txBody>
          <a:bodyPr/>
          <a:lstStyle/>
          <a:p>
            <a:endParaRPr lang="en-US"/>
          </a:p>
        </p:txBody>
      </p:sp>
      <p:graphicFrame>
        <p:nvGraphicFramePr>
          <p:cNvPr id="3" name="Chart 2">
            <a:extLst>
              <a:ext uri="{FF2B5EF4-FFF2-40B4-BE49-F238E27FC236}">
                <a16:creationId xmlns:a16="http://schemas.microsoft.com/office/drawing/2014/main" id="{3D2853B7-7323-6A7F-7CBE-ACDCC4A70B2E}"/>
              </a:ext>
            </a:extLst>
          </p:cNvPr>
          <p:cNvGraphicFramePr>
            <a:graphicFrameLocks/>
          </p:cNvGraphicFramePr>
          <p:nvPr>
            <p:extLst>
              <p:ext uri="{D42A27DB-BD31-4B8C-83A1-F6EECF244321}">
                <p14:modId xmlns:p14="http://schemas.microsoft.com/office/powerpoint/2010/main" val="3870364502"/>
              </p:ext>
            </p:extLst>
          </p:nvPr>
        </p:nvGraphicFramePr>
        <p:xfrm>
          <a:off x="1031296" y="609600"/>
          <a:ext cx="8409303" cy="5585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583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9A71-F689-DA2C-B748-C1B2BFD51AC2}"/>
              </a:ext>
            </a:extLst>
          </p:cNvPr>
          <p:cNvSpPr>
            <a:spLocks noGrp="1"/>
          </p:cNvSpPr>
          <p:nvPr>
            <p:ph type="title"/>
          </p:nvPr>
        </p:nvSpPr>
        <p:spPr/>
        <p:txBody>
          <a:bodyPr/>
          <a:lstStyle/>
          <a:p>
            <a:endParaRPr lang="en-US" dirty="0"/>
          </a:p>
        </p:txBody>
      </p:sp>
      <p:graphicFrame>
        <p:nvGraphicFramePr>
          <p:cNvPr id="3" name="Content Placeholder 5">
            <a:extLst>
              <a:ext uri="{FF2B5EF4-FFF2-40B4-BE49-F238E27FC236}">
                <a16:creationId xmlns:a16="http://schemas.microsoft.com/office/drawing/2014/main" id="{E9EDE8AA-EC85-EBB5-C1D9-1B6F021230EB}"/>
              </a:ext>
            </a:extLst>
          </p:cNvPr>
          <p:cNvGraphicFramePr>
            <a:graphicFrameLocks/>
          </p:cNvGraphicFramePr>
          <p:nvPr>
            <p:extLst>
              <p:ext uri="{D42A27DB-BD31-4B8C-83A1-F6EECF244321}">
                <p14:modId xmlns:p14="http://schemas.microsoft.com/office/powerpoint/2010/main" val="1562872583"/>
              </p:ext>
            </p:extLst>
          </p:nvPr>
        </p:nvGraphicFramePr>
        <p:xfrm>
          <a:off x="677863" y="766916"/>
          <a:ext cx="8596312" cy="5275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222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31F4CD-452D-7DEF-05CC-7C97832DE3EB}"/>
              </a:ext>
            </a:extLst>
          </p:cNvPr>
          <p:cNvGraphicFramePr>
            <a:graphicFrameLocks noGrp="1"/>
          </p:cNvGraphicFramePr>
          <p:nvPr>
            <p:ph idx="1"/>
          </p:nvPr>
        </p:nvGraphicFramePr>
        <p:xfrm>
          <a:off x="530942" y="712787"/>
          <a:ext cx="8713736"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FB119D4-8FDE-33EA-B460-9480E559BF98}"/>
              </a:ext>
            </a:extLst>
          </p:cNvPr>
          <p:cNvSpPr txBox="1"/>
          <p:nvPr/>
        </p:nvSpPr>
        <p:spPr>
          <a:xfrm>
            <a:off x="10039964" y="6167023"/>
            <a:ext cx="1080320" cy="369332"/>
          </a:xfrm>
          <a:prstGeom prst="rect">
            <a:avLst/>
          </a:prstGeom>
          <a:noFill/>
        </p:spPr>
        <p:txBody>
          <a:bodyPr wrap="square">
            <a:spAutoFit/>
          </a:bodyPr>
          <a:lstStyle/>
          <a:p>
            <a:r>
              <a:rPr lang="en-US" b="1" dirty="0"/>
              <a:t>N=124</a:t>
            </a:r>
          </a:p>
        </p:txBody>
      </p:sp>
    </p:spTree>
    <p:extLst>
      <p:ext uri="{BB962C8B-B14F-4D97-AF65-F5344CB8AC3E}">
        <p14:creationId xmlns:p14="http://schemas.microsoft.com/office/powerpoint/2010/main" val="327098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AF97-4FD4-1379-F2EC-42D9C5D87AD7}"/>
              </a:ext>
            </a:extLst>
          </p:cNvPr>
          <p:cNvSpPr>
            <a:spLocks noGrp="1"/>
          </p:cNvSpPr>
          <p:nvPr>
            <p:ph type="title"/>
          </p:nvPr>
        </p:nvSpPr>
        <p:spPr/>
        <p:txBody>
          <a:bodyPr/>
          <a:lstStyle/>
          <a:p>
            <a:r>
              <a:rPr lang="en-US" dirty="0"/>
              <a:t>DHH student voice: </a:t>
            </a:r>
          </a:p>
        </p:txBody>
      </p:sp>
      <p:sp>
        <p:nvSpPr>
          <p:cNvPr id="3" name="Content Placeholder 2">
            <a:extLst>
              <a:ext uri="{FF2B5EF4-FFF2-40B4-BE49-F238E27FC236}">
                <a16:creationId xmlns:a16="http://schemas.microsoft.com/office/drawing/2014/main" id="{C9340F04-5CB7-1840-284A-A33A3104F188}"/>
              </a:ext>
            </a:extLst>
          </p:cNvPr>
          <p:cNvSpPr>
            <a:spLocks noGrp="1"/>
          </p:cNvSpPr>
          <p:nvPr>
            <p:ph idx="1"/>
          </p:nvPr>
        </p:nvSpPr>
        <p:spPr>
          <a:xfrm>
            <a:off x="677334" y="1930400"/>
            <a:ext cx="8596668" cy="3880773"/>
          </a:xfrm>
        </p:spPr>
        <p:txBody>
          <a:bodyPr>
            <a:normAutofit/>
          </a:bodyPr>
          <a:lstStyle/>
          <a:p>
            <a:pPr marL="0" indent="0" algn="l" fontAlgn="base">
              <a:buNone/>
            </a:pPr>
            <a:r>
              <a:rPr lang="en-US" b="0" i="1" dirty="0">
                <a:solidFill>
                  <a:srgbClr val="323130"/>
                </a:solidFill>
                <a:effectLst/>
                <a:latin typeface="Segoe UI" panose="020B0502040204020203" pitchFamily="34" charset="0"/>
              </a:rPr>
              <a:t>“Hi Sandy! I really enjoyed meeting him it was awkward just cause we have never met but hearing him talk it seems we have some things in common more than just hearing loss. I wasn't great at talking but I think if I talked to him more with you as extra help with conversations at first I think I could even become friends with him if he wants to as well, he seems like a good kid even though I don't know much about him. </a:t>
            </a:r>
            <a:br>
              <a:rPr lang="en-US" b="0" i="1" dirty="0">
                <a:solidFill>
                  <a:srgbClr val="323130"/>
                </a:solidFill>
                <a:effectLst/>
                <a:latin typeface="Segoe UI" panose="020B0502040204020203" pitchFamily="34" charset="0"/>
              </a:rPr>
            </a:br>
            <a:endParaRPr lang="en-US" b="0" i="1" dirty="0">
              <a:solidFill>
                <a:srgbClr val="323130"/>
              </a:solidFill>
              <a:effectLst/>
              <a:latin typeface="Segoe UI" panose="020B0502040204020203" pitchFamily="34" charset="0"/>
            </a:endParaRPr>
          </a:p>
          <a:p>
            <a:pPr marL="0" indent="0" algn="l" fontAlgn="base">
              <a:buNone/>
            </a:pPr>
            <a:r>
              <a:rPr lang="en-US" b="0" i="1" dirty="0">
                <a:solidFill>
                  <a:srgbClr val="323130"/>
                </a:solidFill>
                <a:effectLst/>
                <a:latin typeface="Segoe UI" panose="020B0502040204020203" pitchFamily="34" charset="0"/>
              </a:rPr>
              <a:t>Thank you for giving me the opportunity to meet him and potentially others with hearing loss, Sincerely (DHH Student)”</a:t>
            </a:r>
          </a:p>
          <a:p>
            <a:endParaRPr lang="en-US" dirty="0"/>
          </a:p>
        </p:txBody>
      </p:sp>
    </p:spTree>
    <p:extLst>
      <p:ext uri="{BB962C8B-B14F-4D97-AF65-F5344CB8AC3E}">
        <p14:creationId xmlns:p14="http://schemas.microsoft.com/office/powerpoint/2010/main" val="100267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C2D7-0E31-F34A-88A2-5468BBD3CC6B}"/>
              </a:ext>
            </a:extLst>
          </p:cNvPr>
          <p:cNvSpPr>
            <a:spLocks noGrp="1"/>
          </p:cNvSpPr>
          <p:nvPr>
            <p:ph type="title"/>
          </p:nvPr>
        </p:nvSpPr>
        <p:spPr>
          <a:xfrm>
            <a:off x="677334" y="609600"/>
            <a:ext cx="8923866" cy="1320800"/>
          </a:xfrm>
        </p:spPr>
        <p:txBody>
          <a:bodyPr>
            <a:normAutofit/>
          </a:bodyPr>
          <a:lstStyle/>
          <a:p>
            <a:r>
              <a:rPr lang="en-US" dirty="0"/>
              <a:t>Progress Park and EI Local-based Programs</a:t>
            </a:r>
            <a:br>
              <a:rPr lang="en-US" dirty="0"/>
            </a:br>
            <a:r>
              <a:rPr lang="en" dirty="0"/>
              <a:t>Year End Data Analysis</a:t>
            </a:r>
            <a:endParaRPr lang="en-US" dirty="0"/>
          </a:p>
        </p:txBody>
      </p:sp>
      <p:sp>
        <p:nvSpPr>
          <p:cNvPr id="3" name="TextBox 2">
            <a:extLst>
              <a:ext uri="{FF2B5EF4-FFF2-40B4-BE49-F238E27FC236}">
                <a16:creationId xmlns:a16="http://schemas.microsoft.com/office/drawing/2014/main" id="{10E6B42E-521D-4327-1860-1DD496E838B0}"/>
              </a:ext>
            </a:extLst>
          </p:cNvPr>
          <p:cNvSpPr txBox="1"/>
          <p:nvPr/>
        </p:nvSpPr>
        <p:spPr>
          <a:xfrm>
            <a:off x="6795654" y="4540827"/>
            <a:ext cx="2441863" cy="646331"/>
          </a:xfrm>
          <a:prstGeom prst="rect">
            <a:avLst/>
          </a:prstGeom>
          <a:noFill/>
        </p:spPr>
        <p:txBody>
          <a:bodyPr wrap="square" rtlCol="0">
            <a:spAutoFit/>
          </a:bodyPr>
          <a:lstStyle/>
          <a:p>
            <a:r>
              <a:rPr lang="en-US" dirty="0"/>
              <a:t>Julie Voelker</a:t>
            </a:r>
          </a:p>
          <a:p>
            <a:r>
              <a:rPr lang="en-US" dirty="0"/>
              <a:t>EI LBC/Progress Park</a:t>
            </a:r>
          </a:p>
        </p:txBody>
      </p:sp>
    </p:spTree>
    <p:extLst>
      <p:ext uri="{BB962C8B-B14F-4D97-AF65-F5344CB8AC3E}">
        <p14:creationId xmlns:p14="http://schemas.microsoft.com/office/powerpoint/2010/main" val="324124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569028" y="525000"/>
            <a:ext cx="7834746" cy="1218800"/>
          </a:xfrm>
          <a:prstGeom prst="rect">
            <a:avLst/>
          </a:prstGeom>
        </p:spPr>
        <p:txBody>
          <a:bodyPr spcFirstLastPara="1" vert="horz" wrap="square" lIns="121900" tIns="121900" rIns="121900" bIns="121900" rtlCol="0" anchor="t" anchorCtr="0">
            <a:normAutofit fontScale="90000"/>
          </a:bodyPr>
          <a:lstStyle/>
          <a:p>
            <a:r>
              <a:rPr lang="en" dirty="0"/>
              <a:t>Overall Student Growth for Progress Park (PPK) &amp; EI Local Based Classrooms (EI LBC)</a:t>
            </a:r>
            <a:endParaRPr dirty="0"/>
          </a:p>
        </p:txBody>
      </p:sp>
      <p:sp>
        <p:nvSpPr>
          <p:cNvPr id="153" name="Google Shape;153;p16"/>
          <p:cNvSpPr txBox="1">
            <a:spLocks noGrp="1"/>
          </p:cNvSpPr>
          <p:nvPr>
            <p:ph type="body" idx="1"/>
          </p:nvPr>
        </p:nvSpPr>
        <p:spPr>
          <a:xfrm>
            <a:off x="630195" y="2090067"/>
            <a:ext cx="4361935"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Goal: 5% student growth across 85% of students. </a:t>
            </a:r>
            <a:endParaRPr sz="2267" dirty="0"/>
          </a:p>
          <a:p>
            <a:pPr marL="0" indent="0">
              <a:spcBef>
                <a:spcPts val="1600"/>
              </a:spcBef>
              <a:buNone/>
            </a:pPr>
            <a:r>
              <a:rPr lang="en" sz="2267" dirty="0"/>
              <a:t>Measures: NWEA Math, NWEA Reading, Success Maker Math, Success Maker Reading, and </a:t>
            </a:r>
            <a:r>
              <a:rPr lang="en" sz="2267" dirty="0" err="1"/>
              <a:t>Ilit</a:t>
            </a:r>
            <a:r>
              <a:rPr lang="en" sz="2267" dirty="0"/>
              <a:t> Reading.</a:t>
            </a:r>
            <a:endParaRPr sz="2267" dirty="0"/>
          </a:p>
          <a:p>
            <a:pPr marL="0" indent="0">
              <a:spcBef>
                <a:spcPts val="1600"/>
              </a:spcBef>
              <a:buNone/>
            </a:pPr>
            <a:endParaRPr sz="2267" dirty="0"/>
          </a:p>
          <a:p>
            <a:pPr marL="0" indent="0">
              <a:spcBef>
                <a:spcPts val="1600"/>
              </a:spcBef>
              <a:spcAft>
                <a:spcPts val="1600"/>
              </a:spcAft>
              <a:buNone/>
            </a:pPr>
            <a:endParaRPr dirty="0"/>
          </a:p>
        </p:txBody>
      </p:sp>
      <p:sp>
        <p:nvSpPr>
          <p:cNvPr id="154" name="Google Shape;154;p16"/>
          <p:cNvSpPr txBox="1">
            <a:spLocks noGrp="1"/>
          </p:cNvSpPr>
          <p:nvPr>
            <p:ph type="body" idx="2"/>
          </p:nvPr>
        </p:nvSpPr>
        <p:spPr>
          <a:xfrm>
            <a:off x="5452000" y="2090067"/>
            <a:ext cx="4537600"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Average Percent of Students with 5% Growth: 82.39% </a:t>
            </a:r>
            <a:endParaRPr sz="2267" dirty="0"/>
          </a:p>
          <a:p>
            <a:pPr marL="0" indent="0">
              <a:spcBef>
                <a:spcPts val="1600"/>
              </a:spcBef>
              <a:buNone/>
            </a:pPr>
            <a:r>
              <a:rPr lang="en" sz="2267" dirty="0"/>
              <a:t>Median Growth: 73.37%</a:t>
            </a:r>
            <a:endParaRPr sz="2267" dirty="0"/>
          </a:p>
          <a:p>
            <a:pPr marL="0" indent="0">
              <a:spcBef>
                <a:spcPts val="1600"/>
              </a:spcBef>
              <a:spcAft>
                <a:spcPts val="1600"/>
              </a:spcAft>
              <a:buNone/>
            </a:pPr>
            <a:r>
              <a:rPr lang="en" sz="2267" dirty="0"/>
              <a:t>Level: Indicates a moderate-high in relation to the goal.  </a:t>
            </a:r>
            <a:endParaRPr sz="226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2BA4-882E-A64D-84BF-E55B228B13F4}"/>
              </a:ext>
            </a:extLst>
          </p:cNvPr>
          <p:cNvSpPr>
            <a:spLocks noGrp="1"/>
          </p:cNvSpPr>
          <p:nvPr>
            <p:ph type="title"/>
          </p:nvPr>
        </p:nvSpPr>
        <p:spPr/>
        <p:txBody>
          <a:bodyPr/>
          <a:lstStyle/>
          <a:p>
            <a:r>
              <a:rPr lang="en-US" dirty="0"/>
              <a:t>WISD Student Instructional Goals</a:t>
            </a:r>
          </a:p>
        </p:txBody>
      </p:sp>
    </p:spTree>
    <p:extLst>
      <p:ext uri="{BB962C8B-B14F-4D97-AF65-F5344CB8AC3E}">
        <p14:creationId xmlns:p14="http://schemas.microsoft.com/office/powerpoint/2010/main" val="49657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730000" y="525000"/>
            <a:ext cx="7736118" cy="1218800"/>
          </a:xfrm>
          <a:prstGeom prst="rect">
            <a:avLst/>
          </a:prstGeom>
        </p:spPr>
        <p:txBody>
          <a:bodyPr spcFirstLastPara="1" vert="horz" wrap="square" lIns="121900" tIns="121900" rIns="121900" bIns="121900" rtlCol="0" anchor="t" anchorCtr="0">
            <a:noAutofit/>
          </a:bodyPr>
          <a:lstStyle/>
          <a:p>
            <a:pPr>
              <a:buSzPts val="990"/>
            </a:pPr>
            <a:r>
              <a:rPr lang="en" sz="1947" dirty="0"/>
              <a:t>Alternative Goals: Consideration for the way in which the original goal was written should be taken. The original goal was worded in a way that limited the outcome and did not show a true representation of the data.</a:t>
            </a:r>
            <a:endParaRPr sz="1680" dirty="0"/>
          </a:p>
        </p:txBody>
      </p:sp>
      <p:sp>
        <p:nvSpPr>
          <p:cNvPr id="160" name="Google Shape;160;p17"/>
          <p:cNvSpPr txBox="1">
            <a:spLocks noGrp="1"/>
          </p:cNvSpPr>
          <p:nvPr>
            <p:ph type="body" idx="1"/>
          </p:nvPr>
        </p:nvSpPr>
        <p:spPr>
          <a:xfrm>
            <a:off x="630196" y="2090067"/>
            <a:ext cx="4670854"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Goal: 85% of students will show 5% growth on NWEA OR in  Success Maker for math and reading.</a:t>
            </a:r>
            <a:endParaRPr sz="2267" dirty="0"/>
          </a:p>
          <a:p>
            <a:pPr marL="0" indent="0">
              <a:spcBef>
                <a:spcPts val="1600"/>
              </a:spcBef>
              <a:spcAft>
                <a:spcPts val="1600"/>
              </a:spcAft>
              <a:buNone/>
            </a:pPr>
            <a:r>
              <a:rPr lang="en" sz="2267" dirty="0"/>
              <a:t>Outcome: 100% of students achieved 5% growth on NWEA or in Success Maker for math and reading. </a:t>
            </a:r>
            <a:endParaRPr sz="2267" dirty="0"/>
          </a:p>
        </p:txBody>
      </p:sp>
      <p:sp>
        <p:nvSpPr>
          <p:cNvPr id="161" name="Google Shape;161;p17"/>
          <p:cNvSpPr txBox="1">
            <a:spLocks noGrp="1"/>
          </p:cNvSpPr>
          <p:nvPr>
            <p:ph type="body" idx="2"/>
          </p:nvPr>
        </p:nvSpPr>
        <p:spPr>
          <a:xfrm>
            <a:off x="5474043" y="2090067"/>
            <a:ext cx="4188941"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Goal: On average, students will show 5% growth across measures (NWEA and Success Maker). </a:t>
            </a:r>
            <a:endParaRPr sz="2267" dirty="0"/>
          </a:p>
          <a:p>
            <a:pPr marL="0" indent="0">
              <a:spcBef>
                <a:spcPts val="1600"/>
              </a:spcBef>
              <a:spcAft>
                <a:spcPts val="1600"/>
              </a:spcAft>
              <a:buNone/>
            </a:pPr>
            <a:r>
              <a:rPr lang="en" sz="2267" dirty="0"/>
              <a:t>Outcome: On average students made 23.84% growth across measure (NWEA and Success Maker). </a:t>
            </a:r>
            <a:endParaRPr sz="2267"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506682" y="525000"/>
            <a:ext cx="7751618" cy="1218800"/>
          </a:xfrm>
          <a:prstGeom prst="rect">
            <a:avLst/>
          </a:prstGeom>
        </p:spPr>
        <p:txBody>
          <a:bodyPr spcFirstLastPara="1" vert="horz" wrap="square" lIns="121900" tIns="121900" rIns="121900" bIns="121900" rtlCol="0" anchor="t" anchorCtr="0">
            <a:normAutofit/>
          </a:bodyPr>
          <a:lstStyle/>
          <a:p>
            <a:r>
              <a:rPr lang="en" dirty="0"/>
              <a:t>Overall Student Growth for PPK &amp; EI LBC</a:t>
            </a:r>
            <a:endParaRPr dirty="0"/>
          </a:p>
        </p:txBody>
      </p:sp>
      <p:pic>
        <p:nvPicPr>
          <p:cNvPr id="167" name="Google Shape;167;p18" title="Chart"/>
          <p:cNvPicPr preferRelativeResize="0"/>
          <p:nvPr/>
        </p:nvPicPr>
        <p:blipFill>
          <a:blip r:embed="rId3">
            <a:alphaModFix/>
          </a:blip>
          <a:stretch>
            <a:fillRect/>
          </a:stretch>
        </p:blipFill>
        <p:spPr>
          <a:xfrm>
            <a:off x="919552" y="1625200"/>
            <a:ext cx="7528257" cy="45677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rmAutofit/>
          </a:bodyPr>
          <a:lstStyle/>
          <a:p>
            <a:r>
              <a:rPr lang="en"/>
              <a:t>Overall NWEA Math for PPK &amp; EI LBC</a:t>
            </a:r>
            <a:endParaRPr/>
          </a:p>
        </p:txBody>
      </p:sp>
      <p:sp>
        <p:nvSpPr>
          <p:cNvPr id="173" name="Google Shape;173;p19"/>
          <p:cNvSpPr txBox="1">
            <a:spLocks noGrp="1"/>
          </p:cNvSpPr>
          <p:nvPr>
            <p:ph type="body" idx="1"/>
          </p:nvPr>
        </p:nvSpPr>
        <p:spPr>
          <a:xfrm>
            <a:off x="803190" y="2090067"/>
            <a:ext cx="7871254"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Average percent of students to make 5% growth: 71%</a:t>
            </a:r>
            <a:endParaRPr sz="2267" dirty="0"/>
          </a:p>
          <a:p>
            <a:pPr marL="0" indent="0">
              <a:spcBef>
                <a:spcPts val="1600"/>
              </a:spcBef>
              <a:buNone/>
            </a:pPr>
            <a:endParaRPr sz="2267" dirty="0"/>
          </a:p>
          <a:p>
            <a:pPr marL="0" indent="0">
              <a:spcBef>
                <a:spcPts val="1600"/>
              </a:spcBef>
              <a:buNone/>
            </a:pPr>
            <a:r>
              <a:rPr lang="en" sz="2267" dirty="0"/>
              <a:t>Median percent of students to make 5% growth: 60% </a:t>
            </a:r>
            <a:endParaRPr sz="2267" dirty="0"/>
          </a:p>
          <a:p>
            <a:pPr marL="0" indent="0">
              <a:spcBef>
                <a:spcPts val="1600"/>
              </a:spcBef>
              <a:buNone/>
            </a:pPr>
            <a:endParaRPr sz="2267" dirty="0"/>
          </a:p>
          <a:p>
            <a:pPr marL="0" indent="0">
              <a:spcBef>
                <a:spcPts val="1600"/>
              </a:spcBef>
              <a:buNone/>
            </a:pPr>
            <a:r>
              <a:rPr lang="en" sz="2267" dirty="0"/>
              <a:t>Level: Indicates that scores are at a moderate level of growth toward the goal. </a:t>
            </a:r>
            <a:endParaRPr sz="2267" dirty="0"/>
          </a:p>
          <a:p>
            <a:pPr marL="0" indent="0">
              <a:spcBef>
                <a:spcPts val="1600"/>
              </a:spcBef>
              <a:buNone/>
            </a:pPr>
            <a:endParaRPr sz="2267" dirty="0"/>
          </a:p>
          <a:p>
            <a:pPr marL="0" indent="0">
              <a:spcBef>
                <a:spcPts val="1600"/>
              </a:spcBef>
              <a:spcAft>
                <a:spcPts val="1600"/>
              </a:spcAft>
              <a:buNone/>
            </a:pPr>
            <a:endParaRPr sz="2267"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531342" y="525000"/>
            <a:ext cx="8529531" cy="1218800"/>
          </a:xfrm>
          <a:prstGeom prst="rect">
            <a:avLst/>
          </a:prstGeom>
        </p:spPr>
        <p:txBody>
          <a:bodyPr spcFirstLastPara="1" vert="horz" wrap="square" lIns="121900" tIns="121900" rIns="121900" bIns="121900" rtlCol="0" anchor="t" anchorCtr="0">
            <a:normAutofit fontScale="90000"/>
          </a:bodyPr>
          <a:lstStyle/>
          <a:p>
            <a:pPr>
              <a:spcBef>
                <a:spcPts val="0"/>
              </a:spcBef>
            </a:pPr>
            <a:r>
              <a:rPr lang="en" dirty="0"/>
              <a:t>Percent of Student Growth by Program on Math NWEA</a:t>
            </a:r>
            <a:endParaRPr dirty="0"/>
          </a:p>
          <a:p>
            <a:pPr>
              <a:spcBef>
                <a:spcPts val="0"/>
              </a:spcBef>
            </a:pPr>
            <a:endParaRPr dirty="0"/>
          </a:p>
        </p:txBody>
      </p:sp>
      <p:pic>
        <p:nvPicPr>
          <p:cNvPr id="179" name="Google Shape;179;p20" title="Chart"/>
          <p:cNvPicPr preferRelativeResize="0"/>
          <p:nvPr/>
        </p:nvPicPr>
        <p:blipFill>
          <a:blip r:embed="rId3">
            <a:alphaModFix/>
          </a:blip>
          <a:stretch>
            <a:fillRect/>
          </a:stretch>
        </p:blipFill>
        <p:spPr>
          <a:xfrm>
            <a:off x="531342" y="1821667"/>
            <a:ext cx="7352269" cy="470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rmAutofit/>
          </a:bodyPr>
          <a:lstStyle/>
          <a:p>
            <a:r>
              <a:rPr lang="en"/>
              <a:t>Overall NWEA Reading for PPK &amp; EI LBC</a:t>
            </a:r>
            <a:endParaRPr/>
          </a:p>
        </p:txBody>
      </p:sp>
      <p:sp>
        <p:nvSpPr>
          <p:cNvPr id="185" name="Google Shape;185;p21"/>
          <p:cNvSpPr txBox="1">
            <a:spLocks noGrp="1"/>
          </p:cNvSpPr>
          <p:nvPr>
            <p:ph type="body" idx="1"/>
          </p:nvPr>
        </p:nvSpPr>
        <p:spPr>
          <a:xfrm>
            <a:off x="729049" y="2090067"/>
            <a:ext cx="8081319"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Average percent of students to make 5% growth: 82%</a:t>
            </a:r>
            <a:endParaRPr sz="2267" dirty="0"/>
          </a:p>
          <a:p>
            <a:pPr marL="0" indent="0">
              <a:spcBef>
                <a:spcPts val="1600"/>
              </a:spcBef>
              <a:buNone/>
            </a:pPr>
            <a:endParaRPr sz="2267" dirty="0"/>
          </a:p>
          <a:p>
            <a:pPr marL="0" indent="0">
              <a:spcBef>
                <a:spcPts val="1600"/>
              </a:spcBef>
              <a:buNone/>
            </a:pPr>
            <a:r>
              <a:rPr lang="en" sz="2267" dirty="0"/>
              <a:t>Median percent of students to make 5% growth: 83.75% </a:t>
            </a:r>
            <a:endParaRPr sz="2267" dirty="0"/>
          </a:p>
          <a:p>
            <a:pPr marL="0" indent="0">
              <a:spcBef>
                <a:spcPts val="1600"/>
              </a:spcBef>
              <a:buNone/>
            </a:pPr>
            <a:endParaRPr sz="2267" dirty="0"/>
          </a:p>
          <a:p>
            <a:pPr marL="0" indent="0">
              <a:spcBef>
                <a:spcPts val="1600"/>
              </a:spcBef>
              <a:spcAft>
                <a:spcPts val="1600"/>
              </a:spcAft>
              <a:buNone/>
            </a:pPr>
            <a:r>
              <a:rPr lang="en" sz="2267" dirty="0"/>
              <a:t>Level: Indicates that scores are at a high level of growth in relation to the goal.</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17714" y="525000"/>
            <a:ext cx="8009314" cy="1218800"/>
          </a:xfrm>
          <a:prstGeom prst="rect">
            <a:avLst/>
          </a:prstGeom>
        </p:spPr>
        <p:txBody>
          <a:bodyPr spcFirstLastPara="1" vert="horz" wrap="square" lIns="121900" tIns="121900" rIns="121900" bIns="121900" rtlCol="0" anchor="t" anchorCtr="0">
            <a:normAutofit fontScale="90000"/>
          </a:bodyPr>
          <a:lstStyle/>
          <a:p>
            <a:pPr>
              <a:spcBef>
                <a:spcPts val="0"/>
              </a:spcBef>
            </a:pPr>
            <a:r>
              <a:rPr lang="en" dirty="0"/>
              <a:t>Percent of Student Growth by Program on Reading NWEA</a:t>
            </a:r>
            <a:endParaRPr dirty="0"/>
          </a:p>
        </p:txBody>
      </p:sp>
      <p:pic>
        <p:nvPicPr>
          <p:cNvPr id="191" name="Google Shape;191;p22" title="Chart"/>
          <p:cNvPicPr preferRelativeResize="0"/>
          <p:nvPr/>
        </p:nvPicPr>
        <p:blipFill>
          <a:blip r:embed="rId3">
            <a:alphaModFix/>
          </a:blip>
          <a:stretch>
            <a:fillRect/>
          </a:stretch>
        </p:blipFill>
        <p:spPr>
          <a:xfrm>
            <a:off x="417713" y="1676000"/>
            <a:ext cx="7613692" cy="4707800"/>
          </a:xfrm>
          <a:prstGeom prst="rect">
            <a:avLst/>
          </a:prstGeom>
          <a:noFill/>
          <a:ln>
            <a:noFill/>
          </a:ln>
        </p:spPr>
      </p:pic>
      <p:sp>
        <p:nvSpPr>
          <p:cNvPr id="192" name="Google Shape;192;p22"/>
          <p:cNvSpPr txBox="1"/>
          <p:nvPr/>
        </p:nvSpPr>
        <p:spPr>
          <a:xfrm>
            <a:off x="501785" y="6427153"/>
            <a:ext cx="7925243" cy="430847"/>
          </a:xfrm>
          <a:prstGeom prst="rect">
            <a:avLst/>
          </a:prstGeom>
          <a:noFill/>
          <a:ln>
            <a:noFill/>
          </a:ln>
        </p:spPr>
        <p:txBody>
          <a:bodyPr spcFirstLastPara="1" wrap="square" lIns="121900" tIns="121900" rIns="121900" bIns="121900" anchor="t" anchorCtr="0">
            <a:spAutoFit/>
          </a:bodyPr>
          <a:lstStyle/>
          <a:p>
            <a:r>
              <a:rPr lang="en" sz="1200" dirty="0">
                <a:latin typeface="Lato"/>
                <a:ea typeface="Lato"/>
                <a:cs typeface="Lato"/>
                <a:sym typeface="Lato"/>
              </a:rPr>
              <a:t>EI LBC not included due to chronic absences.</a:t>
            </a:r>
            <a:endParaRPr sz="1200" dirty="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1558636" y="525000"/>
            <a:ext cx="7678882" cy="1218800"/>
          </a:xfrm>
          <a:prstGeom prst="rect">
            <a:avLst/>
          </a:prstGeom>
        </p:spPr>
        <p:txBody>
          <a:bodyPr spcFirstLastPara="1" vert="horz" wrap="square" lIns="121900" tIns="121900" rIns="121900" bIns="121900" rtlCol="0" anchor="t" anchorCtr="0">
            <a:normAutofit fontScale="90000"/>
          </a:bodyPr>
          <a:lstStyle/>
          <a:p>
            <a:r>
              <a:rPr lang="en" dirty="0"/>
              <a:t>Overall Student Growth for PPK &amp; EI LBC in Success Maker Math</a:t>
            </a:r>
            <a:endParaRPr dirty="0"/>
          </a:p>
        </p:txBody>
      </p:sp>
      <p:sp>
        <p:nvSpPr>
          <p:cNvPr id="198" name="Google Shape;198;p23"/>
          <p:cNvSpPr txBox="1">
            <a:spLocks noGrp="1"/>
          </p:cNvSpPr>
          <p:nvPr>
            <p:ph type="body" idx="1"/>
          </p:nvPr>
        </p:nvSpPr>
        <p:spPr>
          <a:xfrm>
            <a:off x="556108" y="1978856"/>
            <a:ext cx="9385200" cy="3881600"/>
          </a:xfrm>
          <a:prstGeom prst="rect">
            <a:avLst/>
          </a:prstGeom>
        </p:spPr>
        <p:txBody>
          <a:bodyPr spcFirstLastPara="1" vert="horz" wrap="square" lIns="121900" tIns="121900" rIns="121900" bIns="121900" rtlCol="0" anchor="t" anchorCtr="0">
            <a:normAutofit/>
          </a:bodyPr>
          <a:lstStyle/>
          <a:p>
            <a:pPr marL="0" indent="0">
              <a:buNone/>
            </a:pPr>
            <a:r>
              <a:rPr lang="en" sz="2267" dirty="0"/>
              <a:t>Average percent of students to make 5% growth: 89%</a:t>
            </a:r>
            <a:endParaRPr sz="2267" dirty="0"/>
          </a:p>
          <a:p>
            <a:pPr marL="0" indent="0">
              <a:spcBef>
                <a:spcPts val="1600"/>
              </a:spcBef>
              <a:buNone/>
            </a:pPr>
            <a:endParaRPr sz="2267" dirty="0"/>
          </a:p>
          <a:p>
            <a:pPr marL="0" indent="0">
              <a:spcBef>
                <a:spcPts val="1600"/>
              </a:spcBef>
              <a:buNone/>
            </a:pPr>
            <a:r>
              <a:rPr lang="en" sz="2267" dirty="0"/>
              <a:t>Median percent of students to make 5% growth: 66.7% </a:t>
            </a:r>
            <a:endParaRPr sz="2267" dirty="0"/>
          </a:p>
          <a:p>
            <a:pPr marL="0" indent="0">
              <a:spcBef>
                <a:spcPts val="1600"/>
              </a:spcBef>
              <a:buNone/>
            </a:pPr>
            <a:endParaRPr sz="2267" dirty="0"/>
          </a:p>
          <a:p>
            <a:pPr marL="0" indent="0">
              <a:spcBef>
                <a:spcPts val="1600"/>
              </a:spcBef>
              <a:buNone/>
            </a:pPr>
            <a:r>
              <a:rPr lang="en" sz="2267" dirty="0"/>
              <a:t>Level: Indicates that scores are at a moderate-high level of growth in relation to the goal. </a:t>
            </a:r>
            <a:endParaRPr sz="2267" dirty="0"/>
          </a:p>
          <a:p>
            <a:pPr marL="0" indent="0">
              <a:spcBef>
                <a:spcPts val="1600"/>
              </a:spcBef>
              <a:buNone/>
            </a:pPr>
            <a:endParaRPr sz="2267" dirty="0"/>
          </a:p>
          <a:p>
            <a:pPr marL="0" indent="0">
              <a:spcBef>
                <a:spcPts val="1600"/>
              </a:spcBef>
              <a:spcAft>
                <a:spcPts val="1600"/>
              </a:spcAft>
              <a:buNone/>
            </a:pPr>
            <a:endParaRPr sz="226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730000" y="525000"/>
            <a:ext cx="6301892" cy="1218800"/>
          </a:xfrm>
          <a:prstGeom prst="rect">
            <a:avLst/>
          </a:prstGeom>
        </p:spPr>
        <p:txBody>
          <a:bodyPr spcFirstLastPara="1" vert="horz" wrap="square" lIns="121900" tIns="121900" rIns="121900" bIns="121900" rtlCol="0" anchor="t" anchorCtr="0">
            <a:normAutofit fontScale="90000"/>
          </a:bodyPr>
          <a:lstStyle/>
          <a:p>
            <a:r>
              <a:rPr lang="en" dirty="0"/>
              <a:t>Percent of Growth by Program in Success Maker Math</a:t>
            </a:r>
            <a:endParaRPr dirty="0"/>
          </a:p>
          <a:p>
            <a:endParaRPr dirty="0"/>
          </a:p>
        </p:txBody>
      </p:sp>
      <p:pic>
        <p:nvPicPr>
          <p:cNvPr id="204" name="Google Shape;204;p24" title="Chart"/>
          <p:cNvPicPr preferRelativeResize="0"/>
          <p:nvPr/>
        </p:nvPicPr>
        <p:blipFill>
          <a:blip r:embed="rId3">
            <a:alphaModFix/>
          </a:blip>
          <a:stretch>
            <a:fillRect/>
          </a:stretch>
        </p:blipFill>
        <p:spPr>
          <a:xfrm>
            <a:off x="566702" y="1743800"/>
            <a:ext cx="7465190" cy="4589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548246" y="525000"/>
            <a:ext cx="7678882" cy="1218800"/>
          </a:xfrm>
          <a:prstGeom prst="rect">
            <a:avLst/>
          </a:prstGeom>
        </p:spPr>
        <p:txBody>
          <a:bodyPr spcFirstLastPara="1" vert="horz" wrap="square" lIns="121900" tIns="121900" rIns="121900" bIns="121900" rtlCol="0" anchor="t" anchorCtr="0">
            <a:normAutofit fontScale="90000"/>
          </a:bodyPr>
          <a:lstStyle/>
          <a:p>
            <a:r>
              <a:rPr lang="en" dirty="0"/>
              <a:t>Overall Student Growth for PPK &amp; EI LBC in Success Maker/</a:t>
            </a:r>
            <a:r>
              <a:rPr lang="en" dirty="0" err="1"/>
              <a:t>iLit</a:t>
            </a:r>
            <a:r>
              <a:rPr lang="en" dirty="0"/>
              <a:t> 20 Reading</a:t>
            </a:r>
            <a:endParaRPr dirty="0"/>
          </a:p>
        </p:txBody>
      </p:sp>
      <p:sp>
        <p:nvSpPr>
          <p:cNvPr id="210" name="Google Shape;210;p25"/>
          <p:cNvSpPr txBox="1">
            <a:spLocks noGrp="1"/>
          </p:cNvSpPr>
          <p:nvPr>
            <p:ph type="body" idx="1"/>
          </p:nvPr>
        </p:nvSpPr>
        <p:spPr>
          <a:xfrm>
            <a:off x="481967" y="2102424"/>
            <a:ext cx="8365471" cy="3791749"/>
          </a:xfrm>
          <a:prstGeom prst="rect">
            <a:avLst/>
          </a:prstGeom>
        </p:spPr>
        <p:txBody>
          <a:bodyPr spcFirstLastPara="1" vert="horz" wrap="square" lIns="121900" tIns="121900" rIns="121900" bIns="121900" rtlCol="0" anchor="t" anchorCtr="0">
            <a:normAutofit/>
          </a:bodyPr>
          <a:lstStyle/>
          <a:p>
            <a:pPr marL="0" indent="0">
              <a:buNone/>
            </a:pPr>
            <a:r>
              <a:rPr lang="en" sz="2267" dirty="0"/>
              <a:t>Average percent of students to make 5% growth: 97%</a:t>
            </a:r>
            <a:endParaRPr sz="2267" dirty="0"/>
          </a:p>
          <a:p>
            <a:pPr marL="0" indent="0">
              <a:spcBef>
                <a:spcPts val="1600"/>
              </a:spcBef>
              <a:buNone/>
            </a:pPr>
            <a:endParaRPr sz="2267" dirty="0"/>
          </a:p>
          <a:p>
            <a:pPr marL="0" indent="0">
              <a:spcBef>
                <a:spcPts val="1600"/>
              </a:spcBef>
              <a:buNone/>
            </a:pPr>
            <a:r>
              <a:rPr lang="en" sz="2267" dirty="0"/>
              <a:t>Median percent of students to make 5% growth: 100% </a:t>
            </a:r>
            <a:endParaRPr sz="2267" dirty="0"/>
          </a:p>
          <a:p>
            <a:pPr marL="0" indent="0">
              <a:spcBef>
                <a:spcPts val="1600"/>
              </a:spcBef>
              <a:buNone/>
            </a:pPr>
            <a:endParaRPr sz="2267" dirty="0"/>
          </a:p>
          <a:p>
            <a:pPr marL="0" indent="0">
              <a:spcBef>
                <a:spcPts val="1600"/>
              </a:spcBef>
              <a:buNone/>
            </a:pPr>
            <a:r>
              <a:rPr lang="en" sz="2267" dirty="0"/>
              <a:t>Level: Indicates that scores are at a high level of growth in relation to the goal. </a:t>
            </a:r>
            <a:endParaRPr sz="2267" dirty="0"/>
          </a:p>
          <a:p>
            <a:pPr marL="0" indent="0">
              <a:spcBef>
                <a:spcPts val="1600"/>
              </a:spcBef>
              <a:buNone/>
            </a:pPr>
            <a:endParaRPr sz="2267" dirty="0"/>
          </a:p>
          <a:p>
            <a:pPr marL="0" indent="0">
              <a:spcBef>
                <a:spcPts val="1600"/>
              </a:spcBef>
              <a:spcAft>
                <a:spcPts val="1600"/>
              </a:spcAft>
              <a:buNone/>
            </a:pPr>
            <a:endParaRPr sz="2267"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1433945" y="525000"/>
            <a:ext cx="8125691" cy="1218800"/>
          </a:xfrm>
          <a:prstGeom prst="rect">
            <a:avLst/>
          </a:prstGeom>
        </p:spPr>
        <p:txBody>
          <a:bodyPr spcFirstLastPara="1" vert="horz" wrap="square" lIns="121900" tIns="121900" rIns="121900" bIns="121900" rtlCol="0" anchor="t" anchorCtr="0">
            <a:normAutofit fontScale="90000"/>
          </a:bodyPr>
          <a:lstStyle/>
          <a:p>
            <a:r>
              <a:rPr lang="en" dirty="0"/>
              <a:t>Percent of Student Growth for PPK &amp; EI LBC for Success Maker/</a:t>
            </a:r>
            <a:r>
              <a:rPr lang="en" dirty="0" err="1"/>
              <a:t>Ilit</a:t>
            </a:r>
            <a:r>
              <a:rPr lang="en" dirty="0"/>
              <a:t> Reading</a:t>
            </a:r>
            <a:endParaRPr dirty="0"/>
          </a:p>
        </p:txBody>
      </p:sp>
      <p:pic>
        <p:nvPicPr>
          <p:cNvPr id="216" name="Google Shape;216;p26" title="Chart"/>
          <p:cNvPicPr preferRelativeResize="0"/>
          <p:nvPr/>
        </p:nvPicPr>
        <p:blipFill>
          <a:blip r:embed="rId3">
            <a:alphaModFix/>
          </a:blip>
          <a:stretch>
            <a:fillRect/>
          </a:stretch>
        </p:blipFill>
        <p:spPr>
          <a:xfrm>
            <a:off x="407828" y="1743800"/>
            <a:ext cx="7613692" cy="470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46AC-5828-7A4E-B95A-CCE9B64504D9}"/>
              </a:ext>
            </a:extLst>
          </p:cNvPr>
          <p:cNvSpPr>
            <a:spLocks noGrp="1"/>
          </p:cNvSpPr>
          <p:nvPr>
            <p:ph type="title"/>
          </p:nvPr>
        </p:nvSpPr>
        <p:spPr/>
        <p:txBody>
          <a:bodyPr/>
          <a:lstStyle/>
          <a:p>
            <a:r>
              <a:rPr lang="en-US" dirty="0"/>
              <a:t>Goal 1</a:t>
            </a:r>
          </a:p>
        </p:txBody>
      </p:sp>
      <p:sp>
        <p:nvSpPr>
          <p:cNvPr id="3" name="Content Placeholder 2">
            <a:extLst>
              <a:ext uri="{FF2B5EF4-FFF2-40B4-BE49-F238E27FC236}">
                <a16:creationId xmlns:a16="http://schemas.microsoft.com/office/drawing/2014/main" id="{708F7348-C202-E14C-B7D2-80293815FB5E}"/>
              </a:ext>
            </a:extLst>
          </p:cNvPr>
          <p:cNvSpPr>
            <a:spLocks noGrp="1"/>
          </p:cNvSpPr>
          <p:nvPr>
            <p:ph idx="1"/>
          </p:nvPr>
        </p:nvSpPr>
        <p:spPr>
          <a:xfrm>
            <a:off x="677334" y="1458411"/>
            <a:ext cx="8596668" cy="4582952"/>
          </a:xfrm>
        </p:spPr>
        <p:txBody>
          <a:bodyPr/>
          <a:lstStyle/>
          <a:p>
            <a:r>
              <a:rPr lang="en-US" sz="2400" b="1" dirty="0"/>
              <a:t>All children (birth- 3) within our Early Intervention Programs will increase developmental skills which will be monitored at periodic (six-month reviews) and annual reviews focusing on functional routines-based outcomes as evidenced by</a:t>
            </a:r>
            <a:endParaRPr lang="en-US" sz="2400" dirty="0"/>
          </a:p>
          <a:p>
            <a:pPr lvl="1" fontAlgn="base"/>
            <a:r>
              <a:rPr lang="en-US" sz="2400" dirty="0"/>
              <a:t>Parent Report and Observations</a:t>
            </a:r>
          </a:p>
          <a:p>
            <a:pPr lvl="1" fontAlgn="base"/>
            <a:r>
              <a:rPr lang="en-US" sz="2400" dirty="0"/>
              <a:t>Satisfaction with Home Routine Evaluations (</a:t>
            </a:r>
            <a:r>
              <a:rPr lang="en-US" sz="2400" dirty="0" err="1"/>
              <a:t>SHoRE</a:t>
            </a:r>
            <a:r>
              <a:rPr lang="en-US" sz="2400" dirty="0"/>
              <a:t>)</a:t>
            </a:r>
          </a:p>
          <a:p>
            <a:pPr lvl="1" fontAlgn="base"/>
            <a:r>
              <a:rPr lang="en-US" sz="2400" dirty="0"/>
              <a:t>Individualized Family Service Plan (IFSP) Outcomes</a:t>
            </a:r>
          </a:p>
          <a:p>
            <a:endParaRPr lang="en-US" dirty="0"/>
          </a:p>
        </p:txBody>
      </p:sp>
    </p:spTree>
    <p:extLst>
      <p:ext uri="{BB962C8B-B14F-4D97-AF65-F5344CB8AC3E}">
        <p14:creationId xmlns:p14="http://schemas.microsoft.com/office/powerpoint/2010/main" val="36179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959B-DECC-E443-9F2B-C6D2E6FEEC79}"/>
              </a:ext>
            </a:extLst>
          </p:cNvPr>
          <p:cNvSpPr>
            <a:spLocks noGrp="1"/>
          </p:cNvSpPr>
          <p:nvPr>
            <p:ph type="title"/>
          </p:nvPr>
        </p:nvSpPr>
        <p:spPr/>
        <p:txBody>
          <a:bodyPr/>
          <a:lstStyle/>
          <a:p>
            <a:r>
              <a:rPr lang="en-US" dirty="0"/>
              <a:t>Court Involved Youth Program Data</a:t>
            </a:r>
          </a:p>
        </p:txBody>
      </p:sp>
    </p:spTree>
    <p:extLst>
      <p:ext uri="{BB962C8B-B14F-4D97-AF65-F5344CB8AC3E}">
        <p14:creationId xmlns:p14="http://schemas.microsoft.com/office/powerpoint/2010/main" val="259975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0F78-A1DD-6144-9665-98410B432B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0006F1-6281-6943-A43A-EDA2B49578D5}"/>
              </a:ext>
            </a:extLst>
          </p:cNvPr>
          <p:cNvSpPr>
            <a:spLocks noGrp="1"/>
          </p:cNvSpPr>
          <p:nvPr>
            <p:ph idx="1"/>
          </p:nvPr>
        </p:nvSpPr>
        <p:spPr>
          <a:xfrm>
            <a:off x="677334" y="1701479"/>
            <a:ext cx="8596668" cy="4339884"/>
          </a:xfrm>
        </p:spPr>
        <p:txBody>
          <a:bodyPr>
            <a:normAutofit/>
          </a:bodyPr>
          <a:lstStyle/>
          <a:p>
            <a:r>
              <a:rPr lang="en-US" sz="3600" dirty="0"/>
              <a:t>We do not have the same students in the program at the end of the year as those who were in the program at the beginning of the school year, so we are not able to make comparisons and determine growth for this program.</a:t>
            </a:r>
          </a:p>
        </p:txBody>
      </p:sp>
    </p:spTree>
    <p:extLst>
      <p:ext uri="{BB962C8B-B14F-4D97-AF65-F5344CB8AC3E}">
        <p14:creationId xmlns:p14="http://schemas.microsoft.com/office/powerpoint/2010/main" val="117433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62C-D247-D941-94E2-FE3C9192A4CB}"/>
              </a:ext>
            </a:extLst>
          </p:cNvPr>
          <p:cNvSpPr>
            <a:spLocks noGrp="1"/>
          </p:cNvSpPr>
          <p:nvPr>
            <p:ph type="title"/>
          </p:nvPr>
        </p:nvSpPr>
        <p:spPr/>
        <p:txBody>
          <a:bodyPr/>
          <a:lstStyle/>
          <a:p>
            <a:r>
              <a:rPr lang="en-US" dirty="0"/>
              <a:t>Goal 4</a:t>
            </a:r>
          </a:p>
        </p:txBody>
      </p:sp>
      <p:sp>
        <p:nvSpPr>
          <p:cNvPr id="3" name="Content Placeholder 2">
            <a:extLst>
              <a:ext uri="{FF2B5EF4-FFF2-40B4-BE49-F238E27FC236}">
                <a16:creationId xmlns:a16="http://schemas.microsoft.com/office/drawing/2014/main" id="{CE441A01-6C11-A14C-A938-C28AF9E596D7}"/>
              </a:ext>
            </a:extLst>
          </p:cNvPr>
          <p:cNvSpPr>
            <a:spLocks noGrp="1"/>
          </p:cNvSpPr>
          <p:nvPr>
            <p:ph idx="1"/>
          </p:nvPr>
        </p:nvSpPr>
        <p:spPr>
          <a:xfrm>
            <a:off x="677334" y="1342663"/>
            <a:ext cx="8596668" cy="4698699"/>
          </a:xfrm>
        </p:spPr>
        <p:txBody>
          <a:bodyPr>
            <a:normAutofit lnSpcReduction="10000"/>
          </a:bodyPr>
          <a:lstStyle/>
          <a:p>
            <a:r>
              <a:rPr lang="en-US" sz="2400" b="1" dirty="0"/>
              <a:t>All students (18- 26 years old) within our Young Adult Programs (YA) and Young Adult Project (YAP) will improve performance in functional transition skills as measured by the Washtenaw Intermediate School District Comprehensive Transition Assessment. </a:t>
            </a:r>
            <a:endParaRPr lang="en-US" sz="2400" dirty="0"/>
          </a:p>
          <a:p>
            <a:pPr lvl="1" fontAlgn="base"/>
            <a:r>
              <a:rPr lang="en-US" sz="2400" dirty="0"/>
              <a:t>All teachers will use the formative assessment process to support adjustments to meaningful student progress towards mastery of transition goals. </a:t>
            </a:r>
          </a:p>
          <a:p>
            <a:pPr lvl="1" fontAlgn="base"/>
            <a:r>
              <a:rPr lang="en-US" sz="2400" dirty="0"/>
              <a:t>Results from transition benchmark assessments, local transition summative assessments, and formative assessments will be continuously discussed and analyzed by staff.</a:t>
            </a:r>
          </a:p>
          <a:p>
            <a:endParaRPr lang="en-US" dirty="0"/>
          </a:p>
        </p:txBody>
      </p:sp>
    </p:spTree>
    <p:extLst>
      <p:ext uri="{BB962C8B-B14F-4D97-AF65-F5344CB8AC3E}">
        <p14:creationId xmlns:p14="http://schemas.microsoft.com/office/powerpoint/2010/main" val="207089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9174-6AA9-F6EE-7276-D42857ABF68E}"/>
              </a:ext>
            </a:extLst>
          </p:cNvPr>
          <p:cNvSpPr>
            <a:spLocks noGrp="1"/>
          </p:cNvSpPr>
          <p:nvPr>
            <p:ph type="title"/>
          </p:nvPr>
        </p:nvSpPr>
        <p:spPr/>
        <p:txBody>
          <a:bodyPr/>
          <a:lstStyle/>
          <a:p>
            <a:r>
              <a:rPr lang="en-US" dirty="0"/>
              <a:t>Low Incidence</a:t>
            </a:r>
          </a:p>
        </p:txBody>
      </p:sp>
      <p:sp>
        <p:nvSpPr>
          <p:cNvPr id="3" name="Content Placeholder 2">
            <a:extLst>
              <a:ext uri="{FF2B5EF4-FFF2-40B4-BE49-F238E27FC236}">
                <a16:creationId xmlns:a16="http://schemas.microsoft.com/office/drawing/2014/main" id="{A7B50CD6-C93E-BE83-E8C4-672067DDDD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93079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648F-765A-0E1F-17EC-A7A7BD59E9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D9B1F5-8ABD-5622-ECBB-6DF0007FA492}"/>
              </a:ext>
            </a:extLst>
          </p:cNvPr>
          <p:cNvSpPr>
            <a:spLocks noGrp="1"/>
          </p:cNvSpPr>
          <p:nvPr>
            <p:ph idx="1"/>
          </p:nvPr>
        </p:nvSpPr>
        <p:spPr/>
        <p:txBody>
          <a:bodyPr/>
          <a:lstStyle/>
          <a:p>
            <a:endParaRPr lang="en-US"/>
          </a:p>
        </p:txBody>
      </p:sp>
      <p:pic>
        <p:nvPicPr>
          <p:cNvPr id="20482" name="Picture 2">
            <a:extLst>
              <a:ext uri="{FF2B5EF4-FFF2-40B4-BE49-F238E27FC236}">
                <a16:creationId xmlns:a16="http://schemas.microsoft.com/office/drawing/2014/main" id="{6990F799-3407-0C98-EC4F-4ACB3CBF6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661238"/>
            <a:ext cx="8646373" cy="488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45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C5E8-3226-8AEF-4ADB-8D576FDCE5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2B5EAD-5931-ACBD-E92F-0FFFF1F3C7BA}"/>
              </a:ext>
            </a:extLst>
          </p:cNvPr>
          <p:cNvSpPr>
            <a:spLocks noGrp="1"/>
          </p:cNvSpPr>
          <p:nvPr>
            <p:ph idx="1"/>
          </p:nvPr>
        </p:nvSpPr>
        <p:spPr/>
        <p:txBody>
          <a:bodyPr/>
          <a:lstStyle/>
          <a:p>
            <a:endParaRPr lang="en-US"/>
          </a:p>
        </p:txBody>
      </p:sp>
      <p:pic>
        <p:nvPicPr>
          <p:cNvPr id="21506" name="Picture 2">
            <a:extLst>
              <a:ext uri="{FF2B5EF4-FFF2-40B4-BE49-F238E27FC236}">
                <a16:creationId xmlns:a16="http://schemas.microsoft.com/office/drawing/2014/main" id="{ECA1CE83-1EA9-FE77-388C-5AD868EB7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87" y="536553"/>
            <a:ext cx="8385413" cy="518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99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EE45-9585-DE0B-EA26-F0E487A018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D2F424-FA2E-BDB0-405F-4C64A4A6B3F7}"/>
              </a:ext>
            </a:extLst>
          </p:cNvPr>
          <p:cNvSpPr>
            <a:spLocks noGrp="1"/>
          </p:cNvSpPr>
          <p:nvPr>
            <p:ph idx="1"/>
          </p:nvPr>
        </p:nvSpPr>
        <p:spPr/>
        <p:txBody>
          <a:bodyPr/>
          <a:lstStyle/>
          <a:p>
            <a:endParaRPr lang="en-US"/>
          </a:p>
        </p:txBody>
      </p:sp>
      <p:pic>
        <p:nvPicPr>
          <p:cNvPr id="22530" name="Picture 2">
            <a:extLst>
              <a:ext uri="{FF2B5EF4-FFF2-40B4-BE49-F238E27FC236}">
                <a16:creationId xmlns:a16="http://schemas.microsoft.com/office/drawing/2014/main" id="{9ED0D3FE-4D7D-10D3-7D83-0E6DE9528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609600"/>
            <a:ext cx="8832545" cy="497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9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D337-AE3B-AACC-9E5E-A5909121AF34}"/>
              </a:ext>
            </a:extLst>
          </p:cNvPr>
          <p:cNvSpPr>
            <a:spLocks noGrp="1"/>
          </p:cNvSpPr>
          <p:nvPr>
            <p:ph type="title"/>
          </p:nvPr>
        </p:nvSpPr>
        <p:spPr/>
        <p:txBody>
          <a:bodyPr/>
          <a:lstStyle/>
          <a:p>
            <a:endParaRPr lang="en-US"/>
          </a:p>
        </p:txBody>
      </p:sp>
      <p:pic>
        <p:nvPicPr>
          <p:cNvPr id="23554" name="Picture 2">
            <a:extLst>
              <a:ext uri="{FF2B5EF4-FFF2-40B4-BE49-F238E27FC236}">
                <a16:creationId xmlns:a16="http://schemas.microsoft.com/office/drawing/2014/main" id="{D4F86BC8-F6ED-C42C-6767-75311AF80E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486" y="609600"/>
            <a:ext cx="7574691" cy="556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05A-EB1F-4824-1EE1-F4BC4AA9155F}"/>
              </a:ext>
            </a:extLst>
          </p:cNvPr>
          <p:cNvSpPr>
            <a:spLocks noGrp="1"/>
          </p:cNvSpPr>
          <p:nvPr>
            <p:ph type="title"/>
          </p:nvPr>
        </p:nvSpPr>
        <p:spPr/>
        <p:txBody>
          <a:bodyPr/>
          <a:lstStyle/>
          <a:p>
            <a:endParaRPr lang="en-US"/>
          </a:p>
        </p:txBody>
      </p:sp>
      <p:pic>
        <p:nvPicPr>
          <p:cNvPr id="24578" name="Picture 2">
            <a:extLst>
              <a:ext uri="{FF2B5EF4-FFF2-40B4-BE49-F238E27FC236}">
                <a16:creationId xmlns:a16="http://schemas.microsoft.com/office/drawing/2014/main" id="{E63F5BC4-4BE8-B914-B779-A451E4A281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16" y="609600"/>
            <a:ext cx="7747687" cy="54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3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2BFC-8C15-E2CE-D1AC-B15623670482}"/>
              </a:ext>
            </a:extLst>
          </p:cNvPr>
          <p:cNvSpPr>
            <a:spLocks noGrp="1"/>
          </p:cNvSpPr>
          <p:nvPr>
            <p:ph type="title"/>
          </p:nvPr>
        </p:nvSpPr>
        <p:spPr/>
        <p:txBody>
          <a:bodyPr/>
          <a:lstStyle/>
          <a:p>
            <a:endParaRPr lang="en-US"/>
          </a:p>
        </p:txBody>
      </p:sp>
      <p:pic>
        <p:nvPicPr>
          <p:cNvPr id="25602" name="Picture 2">
            <a:extLst>
              <a:ext uri="{FF2B5EF4-FFF2-40B4-BE49-F238E27FC236}">
                <a16:creationId xmlns:a16="http://schemas.microsoft.com/office/drawing/2014/main" id="{19E5B6D0-76FE-FDB2-6C92-F10DB2D374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054" y="609600"/>
            <a:ext cx="7762560" cy="55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4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0C46-F1CD-4A46-9C9B-F303F685EA90}"/>
              </a:ext>
            </a:extLst>
          </p:cNvPr>
          <p:cNvSpPr>
            <a:spLocks noGrp="1"/>
          </p:cNvSpPr>
          <p:nvPr>
            <p:ph type="title"/>
          </p:nvPr>
        </p:nvSpPr>
        <p:spPr/>
        <p:txBody>
          <a:bodyPr/>
          <a:lstStyle/>
          <a:p>
            <a:r>
              <a:rPr lang="en-US" dirty="0"/>
              <a:t>Early Intervention Data</a:t>
            </a:r>
          </a:p>
        </p:txBody>
      </p:sp>
      <p:sp>
        <p:nvSpPr>
          <p:cNvPr id="3" name="TextBox 2">
            <a:extLst>
              <a:ext uri="{FF2B5EF4-FFF2-40B4-BE49-F238E27FC236}">
                <a16:creationId xmlns:a16="http://schemas.microsoft.com/office/drawing/2014/main" id="{F9DB08D5-5EA6-9344-B073-7DA4054EEE0D}"/>
              </a:ext>
            </a:extLst>
          </p:cNvPr>
          <p:cNvSpPr txBox="1"/>
          <p:nvPr/>
        </p:nvSpPr>
        <p:spPr>
          <a:xfrm>
            <a:off x="417443" y="2375452"/>
            <a:ext cx="266420" cy="646331"/>
          </a:xfrm>
          <a:prstGeom prst="rect">
            <a:avLst/>
          </a:prstGeom>
          <a:noFill/>
        </p:spPr>
        <p:txBody>
          <a:bodyPr wrap="none" rtlCol="0">
            <a:spAutoFit/>
          </a:bodyPr>
          <a:lstStyle/>
          <a:p>
            <a:r>
              <a:rPr lang="en-US" b="1" dirty="0"/>
              <a:t>\</a:t>
            </a:r>
            <a:endParaRPr lang="en-US" dirty="0"/>
          </a:p>
          <a:p>
            <a:endParaRPr lang="en-US" dirty="0"/>
          </a:p>
        </p:txBody>
      </p:sp>
    </p:spTree>
    <p:extLst>
      <p:ext uri="{BB962C8B-B14F-4D97-AF65-F5344CB8AC3E}">
        <p14:creationId xmlns:p14="http://schemas.microsoft.com/office/powerpoint/2010/main" val="43965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D09D-4C59-458F-2016-8840A0742825}"/>
              </a:ext>
            </a:extLst>
          </p:cNvPr>
          <p:cNvSpPr>
            <a:spLocks noGrp="1"/>
          </p:cNvSpPr>
          <p:nvPr>
            <p:ph type="title"/>
          </p:nvPr>
        </p:nvSpPr>
        <p:spPr/>
        <p:txBody>
          <a:bodyPr/>
          <a:lstStyle/>
          <a:p>
            <a:endParaRPr lang="en-US"/>
          </a:p>
        </p:txBody>
      </p:sp>
      <p:pic>
        <p:nvPicPr>
          <p:cNvPr id="26626" name="Picture 2">
            <a:extLst>
              <a:ext uri="{FF2B5EF4-FFF2-40B4-BE49-F238E27FC236}">
                <a16:creationId xmlns:a16="http://schemas.microsoft.com/office/drawing/2014/main" id="{6C7A5BB0-21FD-EF39-BCFA-D10BF2A9FF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270" y="609600"/>
            <a:ext cx="7710616" cy="549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67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15E6-15EB-0378-2E02-9519C1BCEE31}"/>
              </a:ext>
            </a:extLst>
          </p:cNvPr>
          <p:cNvSpPr>
            <a:spLocks noGrp="1"/>
          </p:cNvSpPr>
          <p:nvPr>
            <p:ph type="title"/>
          </p:nvPr>
        </p:nvSpPr>
        <p:spPr/>
        <p:txBody>
          <a:bodyPr/>
          <a:lstStyle/>
          <a:p>
            <a:endParaRPr lang="en-US"/>
          </a:p>
        </p:txBody>
      </p:sp>
      <p:pic>
        <p:nvPicPr>
          <p:cNvPr id="27650" name="Picture 2">
            <a:extLst>
              <a:ext uri="{FF2B5EF4-FFF2-40B4-BE49-F238E27FC236}">
                <a16:creationId xmlns:a16="http://schemas.microsoft.com/office/drawing/2014/main" id="{81F2C24A-E92D-B431-05CC-F33F882D69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846541" cy="556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10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EB4A-9B6D-9819-8115-F9D89E8A7A77}"/>
              </a:ext>
            </a:extLst>
          </p:cNvPr>
          <p:cNvSpPr>
            <a:spLocks noGrp="1"/>
          </p:cNvSpPr>
          <p:nvPr>
            <p:ph type="title"/>
          </p:nvPr>
        </p:nvSpPr>
        <p:spPr/>
        <p:txBody>
          <a:bodyPr/>
          <a:lstStyle/>
          <a:p>
            <a:endParaRPr lang="en-US"/>
          </a:p>
        </p:txBody>
      </p:sp>
      <p:pic>
        <p:nvPicPr>
          <p:cNvPr id="28674" name="Picture 2">
            <a:extLst>
              <a:ext uri="{FF2B5EF4-FFF2-40B4-BE49-F238E27FC236}">
                <a16:creationId xmlns:a16="http://schemas.microsoft.com/office/drawing/2014/main" id="{B41C36FF-C641-7C96-3648-1F520E44D4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842" y="609600"/>
            <a:ext cx="7747687" cy="548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66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A303-D819-8D05-FE79-3541953E28B6}"/>
              </a:ext>
            </a:extLst>
          </p:cNvPr>
          <p:cNvSpPr>
            <a:spLocks noGrp="1"/>
          </p:cNvSpPr>
          <p:nvPr>
            <p:ph type="title"/>
          </p:nvPr>
        </p:nvSpPr>
        <p:spPr/>
        <p:txBody>
          <a:bodyPr/>
          <a:lstStyle/>
          <a:p>
            <a:endParaRPr lang="en-US"/>
          </a:p>
        </p:txBody>
      </p:sp>
      <p:pic>
        <p:nvPicPr>
          <p:cNvPr id="29698" name="Picture 2">
            <a:extLst>
              <a:ext uri="{FF2B5EF4-FFF2-40B4-BE49-F238E27FC236}">
                <a16:creationId xmlns:a16="http://schemas.microsoft.com/office/drawing/2014/main" id="{2B4C02D3-7A38-586C-47AC-F8BE2D7B5D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46" y="469558"/>
            <a:ext cx="7846540" cy="56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73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C0A3-F65F-C688-9E34-6218F456DA9D}"/>
              </a:ext>
            </a:extLst>
          </p:cNvPr>
          <p:cNvSpPr>
            <a:spLocks noGrp="1"/>
          </p:cNvSpPr>
          <p:nvPr>
            <p:ph type="title"/>
          </p:nvPr>
        </p:nvSpPr>
        <p:spPr/>
        <p:txBody>
          <a:bodyPr/>
          <a:lstStyle/>
          <a:p>
            <a:r>
              <a:rPr lang="en-US" dirty="0"/>
              <a:t>Red Oak Young Adult</a:t>
            </a:r>
          </a:p>
        </p:txBody>
      </p:sp>
      <p:sp>
        <p:nvSpPr>
          <p:cNvPr id="3" name="Content Placeholder 2">
            <a:extLst>
              <a:ext uri="{FF2B5EF4-FFF2-40B4-BE49-F238E27FC236}">
                <a16:creationId xmlns:a16="http://schemas.microsoft.com/office/drawing/2014/main" id="{EC1A305F-B3C0-AC69-2B41-5903672807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660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980B09F1-2FCC-5306-C860-5BC15B7D2187}"/>
              </a:ext>
            </a:extLst>
          </p:cNvPr>
          <p:cNvGraphicFramePr>
            <a:graphicFrameLocks/>
          </p:cNvGraphicFramePr>
          <p:nvPr>
            <p:extLst>
              <p:ext uri="{D42A27DB-BD31-4B8C-83A1-F6EECF244321}">
                <p14:modId xmlns:p14="http://schemas.microsoft.com/office/powerpoint/2010/main" val="1215498593"/>
              </p:ext>
            </p:extLst>
          </p:nvPr>
        </p:nvGraphicFramePr>
        <p:xfrm>
          <a:off x="1126309" y="1131994"/>
          <a:ext cx="7991933" cy="4624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889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B30710-5945-7727-857E-1893EF43A94D}"/>
              </a:ext>
            </a:extLst>
          </p:cNvPr>
          <p:cNvPicPr>
            <a:picLocks noChangeAspect="1"/>
          </p:cNvPicPr>
          <p:nvPr/>
        </p:nvPicPr>
        <p:blipFill>
          <a:blip r:embed="rId2"/>
          <a:stretch>
            <a:fillRect/>
          </a:stretch>
        </p:blipFill>
        <p:spPr>
          <a:xfrm>
            <a:off x="2235186" y="1093713"/>
            <a:ext cx="5389107" cy="4966123"/>
          </a:xfrm>
          <a:prstGeom prst="rect">
            <a:avLst/>
          </a:prstGeom>
        </p:spPr>
      </p:pic>
    </p:spTree>
    <p:extLst>
      <p:ext uri="{BB962C8B-B14F-4D97-AF65-F5344CB8AC3E}">
        <p14:creationId xmlns:p14="http://schemas.microsoft.com/office/powerpoint/2010/main" val="521040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711DA34-252E-736F-8D4B-6F3055137488}"/>
              </a:ext>
            </a:extLst>
          </p:cNvPr>
          <p:cNvGraphicFramePr>
            <a:graphicFrameLocks/>
          </p:cNvGraphicFramePr>
          <p:nvPr>
            <p:extLst>
              <p:ext uri="{D42A27DB-BD31-4B8C-83A1-F6EECF244321}">
                <p14:modId xmlns:p14="http://schemas.microsoft.com/office/powerpoint/2010/main" val="2589503029"/>
              </p:ext>
            </p:extLst>
          </p:nvPr>
        </p:nvGraphicFramePr>
        <p:xfrm>
          <a:off x="676143" y="991317"/>
          <a:ext cx="8558009" cy="4585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987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83A0DCB-0A93-331B-FD39-E2A9EF98A0B0}"/>
              </a:ext>
            </a:extLst>
          </p:cNvPr>
          <p:cNvGraphicFramePr>
            <a:graphicFrameLocks/>
          </p:cNvGraphicFramePr>
          <p:nvPr>
            <p:extLst>
              <p:ext uri="{D42A27DB-BD31-4B8C-83A1-F6EECF244321}">
                <p14:modId xmlns:p14="http://schemas.microsoft.com/office/powerpoint/2010/main" val="2713754404"/>
              </p:ext>
            </p:extLst>
          </p:nvPr>
        </p:nvGraphicFramePr>
        <p:xfrm>
          <a:off x="373488" y="1131994"/>
          <a:ext cx="8525813" cy="4702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809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A47055-E4FC-51D1-63F7-265D2FF03F62}"/>
              </a:ext>
            </a:extLst>
          </p:cNvPr>
          <p:cNvGraphicFramePr>
            <a:graphicFrameLocks/>
          </p:cNvGraphicFramePr>
          <p:nvPr>
            <p:extLst>
              <p:ext uri="{D42A27DB-BD31-4B8C-83A1-F6EECF244321}">
                <p14:modId xmlns:p14="http://schemas.microsoft.com/office/powerpoint/2010/main" val="903990949"/>
              </p:ext>
            </p:extLst>
          </p:nvPr>
        </p:nvGraphicFramePr>
        <p:xfrm>
          <a:off x="838149" y="905549"/>
          <a:ext cx="7958122" cy="4902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07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FF00-61A5-0547-8A32-C00339357DB4}"/>
              </a:ext>
            </a:extLst>
          </p:cNvPr>
          <p:cNvSpPr>
            <a:spLocks noGrp="1"/>
          </p:cNvSpPr>
          <p:nvPr>
            <p:ph type="title"/>
          </p:nvPr>
        </p:nvSpPr>
        <p:spPr/>
        <p:txBody>
          <a:bodyPr/>
          <a:lstStyle/>
          <a:p>
            <a:endParaRPr lang="en-US" dirty="0"/>
          </a:p>
        </p:txBody>
      </p:sp>
      <p:pic>
        <p:nvPicPr>
          <p:cNvPr id="1029" name="Picture 5">
            <a:extLst>
              <a:ext uri="{FF2B5EF4-FFF2-40B4-BE49-F238E27FC236}">
                <a16:creationId xmlns:a16="http://schemas.microsoft.com/office/drawing/2014/main" id="{8E25D153-3707-C697-2A0E-59430A085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EF3A5ED-4980-81C8-2546-FD2B40D88DDF}"/>
              </a:ext>
            </a:extLst>
          </p:cNvPr>
          <p:cNvSpPr>
            <a:spLocks noChangeArrowheads="1"/>
          </p:cNvSpPr>
          <p:nvPr/>
        </p:nvSpPr>
        <p:spPr bwMode="auto">
          <a:xfrm>
            <a:off x="0" y="-361862"/>
            <a:ext cx="14630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6599713E-BE6D-307C-FF19-2806CDC1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0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CEFB-7FC3-5143-8702-8ADB5F3E5FA6}"/>
              </a:ext>
            </a:extLst>
          </p:cNvPr>
          <p:cNvSpPr>
            <a:spLocks noGrp="1"/>
          </p:cNvSpPr>
          <p:nvPr>
            <p:ph type="title"/>
          </p:nvPr>
        </p:nvSpPr>
        <p:spPr/>
        <p:txBody>
          <a:bodyPr/>
          <a:lstStyle/>
          <a:p>
            <a:r>
              <a:rPr lang="en-US" dirty="0"/>
              <a:t>Young Adult Programs and Services Data</a:t>
            </a:r>
            <a:br>
              <a:rPr lang="en-US" dirty="0"/>
            </a:br>
            <a:r>
              <a:rPr lang="en-US" dirty="0"/>
              <a:t>	</a:t>
            </a:r>
          </a:p>
        </p:txBody>
      </p:sp>
    </p:spTree>
    <p:extLst>
      <p:ext uri="{BB962C8B-B14F-4D97-AF65-F5344CB8AC3E}">
        <p14:creationId xmlns:p14="http://schemas.microsoft.com/office/powerpoint/2010/main" val="523805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F489-2663-2932-7AF2-F3A6AF2ABF41}"/>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39D40891-B983-F4EA-C662-F18D52FA72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609600"/>
            <a:ext cx="7770475"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08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29CD-6DCD-6D52-72FE-1A68AB144DD4}"/>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94DA8A24-B19B-1001-3C34-F5D6158F61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672" y="405246"/>
            <a:ext cx="7990609" cy="563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00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1342-57E9-28D4-B48C-9020D420B70C}"/>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3E0979AC-5D19-7A74-843F-762000A2FD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545" y="706582"/>
            <a:ext cx="7949046" cy="533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25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E1B4-DCB3-1849-7785-459A61503528}"/>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161BB69E-A200-5C6A-0CCD-3BC747CF71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91" y="609601"/>
            <a:ext cx="7730836" cy="54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72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0539-FBC2-7DFE-0DCF-5D39F6BE1040}"/>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B8E44379-A24C-CE1F-A57C-676A7D3C5B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891" y="488374"/>
            <a:ext cx="7636665" cy="553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46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9476-E773-E9BF-8A71-ED3B80F97E46}"/>
              </a:ext>
            </a:extLst>
          </p:cNvPr>
          <p:cNvSpPr>
            <a:spLocks noGrp="1"/>
          </p:cNvSpPr>
          <p:nvPr>
            <p:ph type="title"/>
          </p:nvPr>
        </p:nvSpPr>
        <p:spPr/>
        <p:txBody>
          <a:bodyPr/>
          <a:lstStyle/>
          <a:p>
            <a:endParaRPr lang="en-US"/>
          </a:p>
        </p:txBody>
      </p:sp>
      <p:pic>
        <p:nvPicPr>
          <p:cNvPr id="7170" name="Picture 2">
            <a:extLst>
              <a:ext uri="{FF2B5EF4-FFF2-40B4-BE49-F238E27FC236}">
                <a16:creationId xmlns:a16="http://schemas.microsoft.com/office/drawing/2014/main" id="{B7ECD7F6-2123-151E-FFD6-8E74414074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108" y="758536"/>
            <a:ext cx="7824355" cy="52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76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D81C-65A3-FD9D-BB29-D122C47F3B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88D0A1-F87E-A2C3-2E8B-DDB870A47618}"/>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2B256B28-D1AF-80F1-A517-A276F55D3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0" y="363681"/>
            <a:ext cx="8957614" cy="51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2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6BE9-B8E1-3D59-40A5-27C467CBB638}"/>
              </a:ext>
            </a:extLst>
          </p:cNvPr>
          <p:cNvSpPr>
            <a:spLocks noGrp="1"/>
          </p:cNvSpPr>
          <p:nvPr>
            <p:ph type="title"/>
          </p:nvPr>
        </p:nvSpPr>
        <p:spPr>
          <a:xfrm>
            <a:off x="-3988185" y="2477076"/>
            <a:ext cx="8596668" cy="1320800"/>
          </a:xfrm>
        </p:spPr>
        <p:txBody>
          <a:bodyPr/>
          <a:lstStyle/>
          <a:p>
            <a:endParaRPr lang="en-US"/>
          </a:p>
        </p:txBody>
      </p:sp>
      <p:sp>
        <p:nvSpPr>
          <p:cNvPr id="3" name="Content Placeholder 2">
            <a:extLst>
              <a:ext uri="{FF2B5EF4-FFF2-40B4-BE49-F238E27FC236}">
                <a16:creationId xmlns:a16="http://schemas.microsoft.com/office/drawing/2014/main" id="{96A40855-A7E4-4000-5FD9-241534EE257D}"/>
              </a:ext>
            </a:extLst>
          </p:cNvPr>
          <p:cNvSpPr>
            <a:spLocks noGrp="1"/>
          </p:cNvSpPr>
          <p:nvPr>
            <p:ph idx="1"/>
          </p:nvPr>
        </p:nvSpPr>
        <p:spPr/>
        <p:txBody>
          <a:bodyPr/>
          <a:lstStyle/>
          <a:p>
            <a:endParaRPr lang="en-US"/>
          </a:p>
        </p:txBody>
      </p:sp>
      <p:pic>
        <p:nvPicPr>
          <p:cNvPr id="9218" name="Picture 2">
            <a:extLst>
              <a:ext uri="{FF2B5EF4-FFF2-40B4-BE49-F238E27FC236}">
                <a16:creationId xmlns:a16="http://schemas.microsoft.com/office/drawing/2014/main" id="{17CDDE0F-9381-F821-306B-42EF0B896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737754"/>
            <a:ext cx="8596669"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06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42F5-1BEC-7772-5E14-40F0684BCEEC}"/>
              </a:ext>
            </a:extLst>
          </p:cNvPr>
          <p:cNvSpPr>
            <a:spLocks noGrp="1"/>
          </p:cNvSpPr>
          <p:nvPr>
            <p:ph type="title"/>
          </p:nvPr>
        </p:nvSpPr>
        <p:spPr/>
        <p:txBody>
          <a:bodyPr/>
          <a:lstStyle/>
          <a:p>
            <a:endParaRPr lang="en-US"/>
          </a:p>
        </p:txBody>
      </p:sp>
      <p:pic>
        <p:nvPicPr>
          <p:cNvPr id="10242" name="Picture 2">
            <a:extLst>
              <a:ext uri="{FF2B5EF4-FFF2-40B4-BE49-F238E27FC236}">
                <a16:creationId xmlns:a16="http://schemas.microsoft.com/office/drawing/2014/main" id="{559B823F-9344-FCE9-E03C-CE60102F8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 y="609600"/>
            <a:ext cx="7710055"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33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5DE0-2269-5949-B5CE-8FBA9E5D5BD6}"/>
              </a:ext>
            </a:extLst>
          </p:cNvPr>
          <p:cNvSpPr>
            <a:spLocks noGrp="1"/>
          </p:cNvSpPr>
          <p:nvPr>
            <p:ph type="title"/>
          </p:nvPr>
        </p:nvSpPr>
        <p:spPr/>
        <p:txBody>
          <a:bodyPr/>
          <a:lstStyle/>
          <a:p>
            <a:r>
              <a:rPr lang="en-US" dirty="0"/>
              <a:t>Goal 2</a:t>
            </a:r>
          </a:p>
        </p:txBody>
      </p:sp>
      <p:sp>
        <p:nvSpPr>
          <p:cNvPr id="3" name="Content Placeholder 2">
            <a:extLst>
              <a:ext uri="{FF2B5EF4-FFF2-40B4-BE49-F238E27FC236}">
                <a16:creationId xmlns:a16="http://schemas.microsoft.com/office/drawing/2014/main" id="{1DCCE5E9-C369-6340-8A65-D6BF72A14472}"/>
              </a:ext>
            </a:extLst>
          </p:cNvPr>
          <p:cNvSpPr>
            <a:spLocks noGrp="1"/>
          </p:cNvSpPr>
          <p:nvPr>
            <p:ph idx="1"/>
          </p:nvPr>
        </p:nvSpPr>
        <p:spPr>
          <a:xfrm>
            <a:off x="677334" y="1270000"/>
            <a:ext cx="8596668" cy="4978400"/>
          </a:xfrm>
        </p:spPr>
        <p:txBody>
          <a:bodyPr>
            <a:normAutofit fontScale="47500" lnSpcReduction="20000"/>
          </a:bodyPr>
          <a:lstStyle/>
          <a:p>
            <a:r>
              <a:rPr lang="en-US" sz="2900" b="1" dirty="0"/>
              <a:t>All students (K-12) will improve performance in Reading/ELA from Fall 2021 to Spring 2022 as measured by applicable assessments described below.</a:t>
            </a:r>
            <a:endParaRPr lang="en-US" sz="2900" dirty="0"/>
          </a:p>
          <a:p>
            <a:pPr lvl="1" fontAlgn="base"/>
            <a:r>
              <a:rPr lang="en-US" sz="2900" dirty="0"/>
              <a:t>All students (grades K-3) within our Center-Based Programs (CBP) and  Local-Based Classrooms (LBC) will improve performance in literacy/ELA skills as measured by the Individual Reading Improvement Plan (IRIP). </a:t>
            </a:r>
          </a:p>
          <a:p>
            <a:pPr lvl="1" fontAlgn="base"/>
            <a:r>
              <a:rPr lang="en-US" sz="2900" dirty="0"/>
              <a:t>All students (grades 3-12) within our CBP  and LBC will improve their performance in emergent reading skills measured by the Reading Behavior &amp; Literacy Checklist and the Literacy Assessment Screening Assessment for Pre-verbal Students with severe cognitive impairment (SCI).</a:t>
            </a:r>
          </a:p>
          <a:p>
            <a:pPr lvl="1" fontAlgn="base"/>
            <a:r>
              <a:rPr lang="en-US" sz="2900" dirty="0"/>
              <a:t>All students (grades K-2) within our Emotional Impairment Programs (EI) will improve performance in literacy/ELA as measured by the MDE Benchmark Assessments in Early Literacy and Mathematics.</a:t>
            </a:r>
          </a:p>
          <a:p>
            <a:pPr lvl="1" fontAlgn="base"/>
            <a:r>
              <a:rPr lang="en-US" sz="2900" dirty="0"/>
              <a:t>Students (grades 3-12) within our EI programs will improve performance in reading/ELA as measured by the NWEA.</a:t>
            </a:r>
          </a:p>
          <a:p>
            <a:pPr lvl="1" fontAlgn="base"/>
            <a:r>
              <a:rPr lang="en-US" sz="2900" dirty="0"/>
              <a:t>Students (preschool) within our Deaf and Hard of Hearing (DHH) Program will improve performance in literacy/ELA as measured by the CID Early Childhood Vocabulary Rating Form, First 100 Words.</a:t>
            </a:r>
          </a:p>
          <a:p>
            <a:pPr lvl="1" fontAlgn="base"/>
            <a:r>
              <a:rPr lang="en-US" sz="2900" dirty="0"/>
              <a:t>Students (K-8) within our Deaf and Hard of Hearing (DHH) Program will improve performance in reading/ELA as measured by the CID Early Childhood Vocabulary Rating Form, First 100 Words, Reading A-Z Decoding and Comprehension, Tennessee Kindergarten Assessment of Phonological Awareness, CORE Phonics Survey.</a:t>
            </a:r>
          </a:p>
          <a:p>
            <a:pPr lvl="1" fontAlgn="base"/>
            <a:r>
              <a:rPr lang="en-US" sz="2900" dirty="0"/>
              <a:t>Students (grades 6-12) within our Court Involved Youth (CIY) program will improve performance in reading/ELA as measured by the </a:t>
            </a:r>
            <a:r>
              <a:rPr lang="en-US" sz="2900" dirty="0" err="1"/>
              <a:t>Edgenuity</a:t>
            </a:r>
            <a:r>
              <a:rPr lang="en-US" sz="2900" dirty="0"/>
              <a:t> 20/20. </a:t>
            </a:r>
          </a:p>
          <a:p>
            <a:endParaRPr lang="en-US" dirty="0"/>
          </a:p>
        </p:txBody>
      </p:sp>
    </p:spTree>
    <p:extLst>
      <p:ext uri="{BB962C8B-B14F-4D97-AF65-F5344CB8AC3E}">
        <p14:creationId xmlns:p14="http://schemas.microsoft.com/office/powerpoint/2010/main" val="2692859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1BEE-AAB5-3AE7-E21D-6BB57E1FD86E}"/>
              </a:ext>
            </a:extLst>
          </p:cNvPr>
          <p:cNvSpPr>
            <a:spLocks noGrp="1"/>
          </p:cNvSpPr>
          <p:nvPr>
            <p:ph type="title"/>
          </p:nvPr>
        </p:nvSpPr>
        <p:spPr/>
        <p:txBody>
          <a:bodyPr/>
          <a:lstStyle/>
          <a:p>
            <a:endParaRPr lang="en-US"/>
          </a:p>
        </p:txBody>
      </p:sp>
      <p:pic>
        <p:nvPicPr>
          <p:cNvPr id="11266" name="Picture 2">
            <a:extLst>
              <a:ext uri="{FF2B5EF4-FFF2-40B4-BE49-F238E27FC236}">
                <a16:creationId xmlns:a16="http://schemas.microsoft.com/office/drawing/2014/main" id="{BF629B87-6612-01EE-E2A5-1BCCC23AB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58536"/>
            <a:ext cx="8021782" cy="52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39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B9C9-208A-4CC8-2FBF-FE75B8D0C69A}"/>
              </a:ext>
            </a:extLst>
          </p:cNvPr>
          <p:cNvSpPr>
            <a:spLocks noGrp="1"/>
          </p:cNvSpPr>
          <p:nvPr>
            <p:ph type="title"/>
          </p:nvPr>
        </p:nvSpPr>
        <p:spPr/>
        <p:txBody>
          <a:bodyPr/>
          <a:lstStyle/>
          <a:p>
            <a:endParaRPr lang="en-US"/>
          </a:p>
        </p:txBody>
      </p:sp>
      <p:pic>
        <p:nvPicPr>
          <p:cNvPr id="12290" name="Picture 2">
            <a:extLst>
              <a:ext uri="{FF2B5EF4-FFF2-40B4-BE49-F238E27FC236}">
                <a16:creationId xmlns:a16="http://schemas.microsoft.com/office/drawing/2014/main" id="{BE42107B-2F31-BF61-42AA-DBBDB30193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545" y="609600"/>
            <a:ext cx="7876310"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5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D6FE-97F0-99D7-7649-F901A2B31C9D}"/>
              </a:ext>
            </a:extLst>
          </p:cNvPr>
          <p:cNvSpPr>
            <a:spLocks noGrp="1"/>
          </p:cNvSpPr>
          <p:nvPr>
            <p:ph type="title"/>
          </p:nvPr>
        </p:nvSpPr>
        <p:spPr/>
        <p:txBody>
          <a:bodyPr/>
          <a:lstStyle/>
          <a:p>
            <a:endParaRPr lang="en-US"/>
          </a:p>
        </p:txBody>
      </p:sp>
      <p:pic>
        <p:nvPicPr>
          <p:cNvPr id="13314" name="Picture 2">
            <a:extLst>
              <a:ext uri="{FF2B5EF4-FFF2-40B4-BE49-F238E27FC236}">
                <a16:creationId xmlns:a16="http://schemas.microsoft.com/office/drawing/2014/main" id="{A518C19B-172C-F4C8-548C-182B9F291A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418" y="609600"/>
            <a:ext cx="7845137"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71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A58B-D0FE-14C7-0B94-DEEF280BC390}"/>
              </a:ext>
            </a:extLst>
          </p:cNvPr>
          <p:cNvSpPr>
            <a:spLocks noGrp="1"/>
          </p:cNvSpPr>
          <p:nvPr>
            <p:ph type="title"/>
          </p:nvPr>
        </p:nvSpPr>
        <p:spPr/>
        <p:txBody>
          <a:bodyPr/>
          <a:lstStyle/>
          <a:p>
            <a:endParaRPr lang="en-US"/>
          </a:p>
        </p:txBody>
      </p:sp>
      <p:pic>
        <p:nvPicPr>
          <p:cNvPr id="14338" name="Picture 2">
            <a:extLst>
              <a:ext uri="{FF2B5EF4-FFF2-40B4-BE49-F238E27FC236}">
                <a16:creationId xmlns:a16="http://schemas.microsoft.com/office/drawing/2014/main" id="{7FAD19F0-A20F-7057-4669-A405420E7E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026" y="609600"/>
            <a:ext cx="7917873"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61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1CB8-CBFC-6090-288F-17CED2240A7E}"/>
              </a:ext>
            </a:extLst>
          </p:cNvPr>
          <p:cNvSpPr>
            <a:spLocks noGrp="1"/>
          </p:cNvSpPr>
          <p:nvPr>
            <p:ph type="title"/>
          </p:nvPr>
        </p:nvSpPr>
        <p:spPr/>
        <p:txBody>
          <a:bodyPr/>
          <a:lstStyle/>
          <a:p>
            <a:endParaRPr lang="en-US"/>
          </a:p>
        </p:txBody>
      </p:sp>
      <p:pic>
        <p:nvPicPr>
          <p:cNvPr id="15362" name="Picture 2">
            <a:extLst>
              <a:ext uri="{FF2B5EF4-FFF2-40B4-BE49-F238E27FC236}">
                <a16:creationId xmlns:a16="http://schemas.microsoft.com/office/drawing/2014/main" id="{1EBB8B0B-7F6C-3E24-A6BC-5AF710A2D7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073" y="609600"/>
            <a:ext cx="7647709" cy="54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48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D2D9-AF57-FDD1-930C-4EDBCC7C03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F9B5C5-FE67-D86C-1E51-45FDA7992DBE}"/>
              </a:ext>
            </a:extLst>
          </p:cNvPr>
          <p:cNvSpPr>
            <a:spLocks noGrp="1"/>
          </p:cNvSpPr>
          <p:nvPr>
            <p:ph idx="1"/>
          </p:nvPr>
        </p:nvSpPr>
        <p:spPr/>
        <p:txBody>
          <a:bodyPr/>
          <a:lstStyle/>
          <a:p>
            <a:endParaRPr lang="en-US"/>
          </a:p>
        </p:txBody>
      </p:sp>
      <p:pic>
        <p:nvPicPr>
          <p:cNvPr id="16386" name="Picture 2">
            <a:extLst>
              <a:ext uri="{FF2B5EF4-FFF2-40B4-BE49-F238E27FC236}">
                <a16:creationId xmlns:a16="http://schemas.microsoft.com/office/drawing/2014/main" id="{11FCC6F6-CF1A-A675-641E-22F4926D8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1" y="609600"/>
            <a:ext cx="8366646" cy="517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A47B-092F-8AB6-945F-9A0808E8E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38D572-30A2-0390-EFD4-207EDE3D766D}"/>
              </a:ext>
            </a:extLst>
          </p:cNvPr>
          <p:cNvSpPr>
            <a:spLocks noGrp="1"/>
          </p:cNvSpPr>
          <p:nvPr>
            <p:ph idx="1"/>
          </p:nvPr>
        </p:nvSpPr>
        <p:spPr/>
        <p:txBody>
          <a:bodyPr/>
          <a:lstStyle/>
          <a:p>
            <a:endParaRPr lang="en-US"/>
          </a:p>
        </p:txBody>
      </p:sp>
      <p:pic>
        <p:nvPicPr>
          <p:cNvPr id="17410" name="Picture 2">
            <a:extLst>
              <a:ext uri="{FF2B5EF4-FFF2-40B4-BE49-F238E27FC236}">
                <a16:creationId xmlns:a16="http://schemas.microsoft.com/office/drawing/2014/main" id="{2F7AB255-0699-80B7-0082-58CD40478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 y="653596"/>
            <a:ext cx="8046536" cy="523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26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EE45-9585-DE0B-EA26-F0E487A018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D2F424-FA2E-BDB0-405F-4C64A4A6B3F7}"/>
              </a:ext>
            </a:extLst>
          </p:cNvPr>
          <p:cNvSpPr>
            <a:spLocks noGrp="1"/>
          </p:cNvSpPr>
          <p:nvPr>
            <p:ph idx="1"/>
          </p:nvPr>
        </p:nvSpPr>
        <p:spPr/>
        <p:txBody>
          <a:bodyPr/>
          <a:lstStyle/>
          <a:p>
            <a:endParaRPr lang="en-US"/>
          </a:p>
        </p:txBody>
      </p:sp>
      <p:pic>
        <p:nvPicPr>
          <p:cNvPr id="18434" name="Picture 2">
            <a:extLst>
              <a:ext uri="{FF2B5EF4-FFF2-40B4-BE49-F238E27FC236}">
                <a16:creationId xmlns:a16="http://schemas.microsoft.com/office/drawing/2014/main" id="{6030B87B-DAB3-87A1-9C83-620F4E59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16" y="569557"/>
            <a:ext cx="9047337" cy="48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0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EE45-9585-DE0B-EA26-F0E487A018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D2F424-FA2E-BDB0-405F-4C64A4A6B3F7}"/>
              </a:ext>
            </a:extLst>
          </p:cNvPr>
          <p:cNvSpPr>
            <a:spLocks noGrp="1"/>
          </p:cNvSpPr>
          <p:nvPr>
            <p:ph idx="1"/>
          </p:nvPr>
        </p:nvSpPr>
        <p:spPr/>
        <p:txBody>
          <a:bodyPr/>
          <a:lstStyle/>
          <a:p>
            <a:endParaRPr lang="en-US"/>
          </a:p>
        </p:txBody>
      </p:sp>
      <p:pic>
        <p:nvPicPr>
          <p:cNvPr id="19458" name="Picture 2">
            <a:extLst>
              <a:ext uri="{FF2B5EF4-FFF2-40B4-BE49-F238E27FC236}">
                <a16:creationId xmlns:a16="http://schemas.microsoft.com/office/drawing/2014/main" id="{3FA7BBE1-B4BF-CFE3-18BA-31216A908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0"/>
            <a:ext cx="11091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5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9E8C-AADE-5B56-833B-652E74F83882}"/>
              </a:ext>
            </a:extLst>
          </p:cNvPr>
          <p:cNvSpPr>
            <a:spLocks noGrp="1"/>
          </p:cNvSpPr>
          <p:nvPr>
            <p:ph type="title"/>
          </p:nvPr>
        </p:nvSpPr>
        <p:spPr/>
        <p:txBody>
          <a:bodyPr>
            <a:normAutofit/>
          </a:bodyPr>
          <a:lstStyle/>
          <a:p>
            <a:r>
              <a:rPr lang="en-US" dirty="0"/>
              <a:t>Young Adult Project Growth data </a:t>
            </a:r>
            <a:br>
              <a:rPr lang="en-US" dirty="0"/>
            </a:br>
            <a:r>
              <a:rPr lang="en-US" dirty="0"/>
              <a:t>included in district transition data</a:t>
            </a:r>
          </a:p>
        </p:txBody>
      </p:sp>
      <p:sp>
        <p:nvSpPr>
          <p:cNvPr id="3" name="Content Placeholder 2">
            <a:extLst>
              <a:ext uri="{FF2B5EF4-FFF2-40B4-BE49-F238E27FC236}">
                <a16:creationId xmlns:a16="http://schemas.microsoft.com/office/drawing/2014/main" id="{3D1691A9-4BEB-E701-68D5-0B91975C26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7256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1F95-EA19-2846-8690-B9CFDA489654}"/>
              </a:ext>
            </a:extLst>
          </p:cNvPr>
          <p:cNvSpPr>
            <a:spLocks noGrp="1"/>
          </p:cNvSpPr>
          <p:nvPr>
            <p:ph type="title"/>
          </p:nvPr>
        </p:nvSpPr>
        <p:spPr/>
        <p:txBody>
          <a:bodyPr/>
          <a:lstStyle/>
          <a:p>
            <a:r>
              <a:rPr lang="en-US" dirty="0"/>
              <a:t>Goal 3</a:t>
            </a:r>
          </a:p>
        </p:txBody>
      </p:sp>
      <p:sp>
        <p:nvSpPr>
          <p:cNvPr id="3" name="Content Placeholder 2">
            <a:extLst>
              <a:ext uri="{FF2B5EF4-FFF2-40B4-BE49-F238E27FC236}">
                <a16:creationId xmlns:a16="http://schemas.microsoft.com/office/drawing/2014/main" id="{A978B98E-48BC-434E-89C1-8F82BD943700}"/>
              </a:ext>
            </a:extLst>
          </p:cNvPr>
          <p:cNvSpPr>
            <a:spLocks noGrp="1"/>
          </p:cNvSpPr>
          <p:nvPr>
            <p:ph idx="1"/>
          </p:nvPr>
        </p:nvSpPr>
        <p:spPr>
          <a:xfrm>
            <a:off x="677334" y="1319515"/>
            <a:ext cx="8596668" cy="4721848"/>
          </a:xfrm>
        </p:spPr>
        <p:txBody>
          <a:bodyPr>
            <a:normAutofit lnSpcReduction="10000"/>
          </a:bodyPr>
          <a:lstStyle/>
          <a:p>
            <a:r>
              <a:rPr lang="en-US" b="1" dirty="0"/>
              <a:t>All students (K-12) will improve performance in Mathematics from Fall 2021 to Spring 2022 as measured by applicable assessments as described below.</a:t>
            </a:r>
            <a:endParaRPr lang="en-US" dirty="0"/>
          </a:p>
          <a:p>
            <a:pPr lvl="1" fontAlgn="base"/>
            <a:r>
              <a:rPr lang="en-US" dirty="0"/>
              <a:t>All students (grades K-12) within our CBP and LBC will improve performance in mathematical skills as measured by the Learning Trajectories for Primary Grade Mathematics.</a:t>
            </a:r>
          </a:p>
          <a:p>
            <a:pPr lvl="1" fontAlgn="base"/>
            <a:r>
              <a:rPr lang="en-US" dirty="0"/>
              <a:t>All students (grades K-2) within our EI programs will improve performance in literacy/ELA &amp; math as measured by the MDE Benchmark Assessments in Early Literacy and Mathematics.</a:t>
            </a:r>
          </a:p>
          <a:p>
            <a:pPr lvl="1" fontAlgn="base"/>
            <a:r>
              <a:rPr lang="en-US" dirty="0"/>
              <a:t>All students (grades 3-12) within our EI programs will improve performance in mathematics as measured by the NWEA.</a:t>
            </a:r>
          </a:p>
          <a:p>
            <a:pPr lvl="1" fontAlgn="base"/>
            <a:r>
              <a:rPr lang="en-US" dirty="0"/>
              <a:t>Students (preschool) within our DHH Program will improve performance in mathematics as measured by</a:t>
            </a:r>
          </a:p>
          <a:p>
            <a:pPr lvl="1" fontAlgn="base"/>
            <a:r>
              <a:rPr lang="en-US" dirty="0"/>
              <a:t>Students (K-8) within our DHH Program will improve performance in mathematics as measured by </a:t>
            </a:r>
          </a:p>
          <a:p>
            <a:pPr lvl="1" fontAlgn="base"/>
            <a:r>
              <a:rPr lang="en-US" dirty="0"/>
              <a:t>Students (grades 6-12) within our Court Involved Youth (CIY) program will improve performance in mathematics as measured by the </a:t>
            </a:r>
            <a:r>
              <a:rPr lang="en-US" dirty="0" err="1"/>
              <a:t>Edgenuity</a:t>
            </a:r>
            <a:r>
              <a:rPr lang="en-US" dirty="0"/>
              <a:t> 20/20. </a:t>
            </a:r>
          </a:p>
          <a:p>
            <a:endParaRPr lang="en-US" dirty="0"/>
          </a:p>
        </p:txBody>
      </p:sp>
    </p:spTree>
    <p:extLst>
      <p:ext uri="{BB962C8B-B14F-4D97-AF65-F5344CB8AC3E}">
        <p14:creationId xmlns:p14="http://schemas.microsoft.com/office/powerpoint/2010/main" val="3403531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B93C-1B75-BC46-AE60-491F7B5A21E0}"/>
              </a:ext>
            </a:extLst>
          </p:cNvPr>
          <p:cNvSpPr>
            <a:spLocks noGrp="1"/>
          </p:cNvSpPr>
          <p:nvPr>
            <p:ph type="title"/>
          </p:nvPr>
        </p:nvSpPr>
        <p:spPr>
          <a:xfrm>
            <a:off x="205385" y="1177330"/>
            <a:ext cx="3658692" cy="1556775"/>
          </a:xfrm>
        </p:spPr>
        <p:txBody>
          <a:bodyPr>
            <a:normAutofit fontScale="90000"/>
          </a:bodyPr>
          <a:lstStyle/>
          <a:p>
            <a:r>
              <a:rPr lang="en-US" dirty="0"/>
              <a:t>Young Adult Project </a:t>
            </a:r>
            <a:br>
              <a:rPr lang="en-US" dirty="0"/>
            </a:br>
            <a:r>
              <a:rPr lang="en-US" dirty="0"/>
              <a:t>Outcome Data</a:t>
            </a:r>
          </a:p>
        </p:txBody>
      </p:sp>
      <p:sp>
        <p:nvSpPr>
          <p:cNvPr id="3" name="TextBox 2">
            <a:extLst>
              <a:ext uri="{FF2B5EF4-FFF2-40B4-BE49-F238E27FC236}">
                <a16:creationId xmlns:a16="http://schemas.microsoft.com/office/drawing/2014/main" id="{1567717E-59A1-4D3A-8B5D-3F52DCDFA703}"/>
              </a:ext>
            </a:extLst>
          </p:cNvPr>
          <p:cNvSpPr txBox="1"/>
          <p:nvPr/>
        </p:nvSpPr>
        <p:spPr>
          <a:xfrm rot="10800000" flipV="1">
            <a:off x="264923" y="3027894"/>
            <a:ext cx="2802194" cy="923330"/>
          </a:xfrm>
          <a:prstGeom prst="rect">
            <a:avLst/>
          </a:prstGeom>
          <a:noFill/>
        </p:spPr>
        <p:txBody>
          <a:bodyPr wrap="square" rtlCol="0">
            <a:spAutoFit/>
          </a:bodyPr>
          <a:lstStyle/>
          <a:p>
            <a:r>
              <a:rPr lang="en-US" dirty="0"/>
              <a:t>73% of students have competitive employment (at Spring snapshot)</a:t>
            </a:r>
          </a:p>
        </p:txBody>
      </p:sp>
      <p:graphicFrame>
        <p:nvGraphicFramePr>
          <p:cNvPr id="8" name="Table 7">
            <a:extLst>
              <a:ext uri="{FF2B5EF4-FFF2-40B4-BE49-F238E27FC236}">
                <a16:creationId xmlns:a16="http://schemas.microsoft.com/office/drawing/2014/main" id="{3A44CD73-4A07-8CA6-9362-ABCF980D2A37}"/>
              </a:ext>
            </a:extLst>
          </p:cNvPr>
          <p:cNvGraphicFramePr>
            <a:graphicFrameLocks noGrp="1"/>
          </p:cNvGraphicFramePr>
          <p:nvPr/>
        </p:nvGraphicFramePr>
        <p:xfrm>
          <a:off x="3701845" y="58995"/>
          <a:ext cx="4483510" cy="6740006"/>
        </p:xfrm>
        <a:graphic>
          <a:graphicData uri="http://schemas.openxmlformats.org/drawingml/2006/table">
            <a:tbl>
              <a:tblPr>
                <a:tableStyleId>{5C22544A-7EE6-4342-B048-85BDC9FD1C3A}</a:tableStyleId>
              </a:tblPr>
              <a:tblGrid>
                <a:gridCol w="4483510">
                  <a:extLst>
                    <a:ext uri="{9D8B030D-6E8A-4147-A177-3AD203B41FA5}">
                      <a16:colId xmlns:a16="http://schemas.microsoft.com/office/drawing/2014/main" val="891225545"/>
                    </a:ext>
                  </a:extLst>
                </a:gridCol>
              </a:tblGrid>
              <a:tr h="232414">
                <a:tc>
                  <a:txBody>
                    <a:bodyPr/>
                    <a:lstStyle/>
                    <a:p>
                      <a:pPr algn="ctr" fontAlgn="b"/>
                      <a:r>
                        <a:rPr lang="en-US" sz="1400" u="none" strike="noStrike" dirty="0">
                          <a:effectLst/>
                          <a:latin typeface="Arial" panose="020B0604020202020204" pitchFamily="34" charset="0"/>
                          <a:cs typeface="Arial" panose="020B0604020202020204" pitchFamily="34" charset="0"/>
                        </a:rPr>
                        <a:t>Mark's Lawn Care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431011330"/>
                  </a:ext>
                </a:extLst>
              </a:tr>
              <a:tr h="232414">
                <a:tc>
                  <a:txBody>
                    <a:bodyPr/>
                    <a:lstStyle/>
                    <a:p>
                      <a:pPr algn="ctr" fontAlgn="b"/>
                      <a:r>
                        <a:rPr lang="en-US" sz="1400" u="none" strike="noStrike" dirty="0" err="1">
                          <a:effectLst/>
                          <a:latin typeface="Arial" panose="020B0604020202020204" pitchFamily="34" charset="0"/>
                          <a:cs typeface="Arial" panose="020B0604020202020204" pitchFamily="34" charset="0"/>
                        </a:rPr>
                        <a:t>J.Tech</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560706530"/>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Holidays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955817398"/>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Polly's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745999142"/>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Urban Outfitters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258317454"/>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A2 Ice Cube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464534441"/>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Dicks Sporting Goods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765126753"/>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Meijer</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170090407"/>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Chelsea Hospital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647142458"/>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Tractor Supply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093927298"/>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Work and Play Café</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841347758"/>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Riverview Café</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646484503"/>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Little Diablo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454131262"/>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Liberty Tax Service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4000379943"/>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ZF Axel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489778930"/>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EMU DC1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026648588"/>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WISD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23437645"/>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Popeye's Chicken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611374077"/>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Barber, self employed</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51714620"/>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Burger King</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582577918"/>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Manchester Market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83085979"/>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EMU Student Center</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747527466"/>
                  </a:ext>
                </a:extLst>
              </a:tr>
              <a:tr h="232414">
                <a:tc>
                  <a:txBody>
                    <a:bodyPr/>
                    <a:lstStyle/>
                    <a:p>
                      <a:pPr algn="ctr" fontAlgn="b"/>
                      <a:r>
                        <a:rPr lang="en-US" sz="1400" u="none" strike="noStrike">
                          <a:effectLst/>
                          <a:latin typeface="Arial" panose="020B0604020202020204" pitchFamily="34" charset="0"/>
                          <a:cs typeface="Arial" panose="020B0604020202020204" pitchFamily="34" charset="0"/>
                        </a:rPr>
                        <a:t>MMI Engineering Solutions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244884634"/>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Huron Hills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276907791"/>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Little Caesars Pizza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67639002"/>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JR's Restaurant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417681417"/>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Old Navy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120174843"/>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Regent Hotel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2489307225"/>
                  </a:ext>
                </a:extLst>
              </a:tr>
              <a:tr h="232414">
                <a:tc>
                  <a:txBody>
                    <a:bodyPr/>
                    <a:lstStyle/>
                    <a:p>
                      <a:pPr algn="ctr" fontAlgn="b"/>
                      <a:r>
                        <a:rPr lang="en-US" sz="1400" u="none" strike="noStrike" dirty="0">
                          <a:effectLst/>
                          <a:latin typeface="Arial" panose="020B0604020202020204" pitchFamily="34" charset="0"/>
                          <a:cs typeface="Arial" panose="020B0604020202020204" pitchFamily="34" charset="0"/>
                        </a:rPr>
                        <a:t>TJ Maxx</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6692" marR="6692" marT="6692" marB="0" anchor="b"/>
                </a:tc>
                <a:extLst>
                  <a:ext uri="{0D108BD9-81ED-4DB2-BD59-A6C34878D82A}">
                    <a16:rowId xmlns:a16="http://schemas.microsoft.com/office/drawing/2014/main" val="3286621946"/>
                  </a:ext>
                </a:extLst>
              </a:tr>
            </a:tbl>
          </a:graphicData>
        </a:graphic>
      </p:graphicFrame>
    </p:spTree>
    <p:extLst>
      <p:ext uri="{BB962C8B-B14F-4D97-AF65-F5344CB8AC3E}">
        <p14:creationId xmlns:p14="http://schemas.microsoft.com/office/powerpoint/2010/main" val="1516415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C09A-F306-32F8-1725-0268A87056AE}"/>
              </a:ext>
            </a:extLst>
          </p:cNvPr>
          <p:cNvSpPr>
            <a:spLocks noGrp="1"/>
          </p:cNvSpPr>
          <p:nvPr>
            <p:ph type="title"/>
          </p:nvPr>
        </p:nvSpPr>
        <p:spPr/>
        <p:txBody>
          <a:bodyPr/>
          <a:lstStyle/>
          <a:p>
            <a:r>
              <a:rPr lang="en-US" dirty="0"/>
              <a:t>YAP student voice: </a:t>
            </a:r>
          </a:p>
        </p:txBody>
      </p:sp>
      <p:sp>
        <p:nvSpPr>
          <p:cNvPr id="3" name="TextBox 2">
            <a:extLst>
              <a:ext uri="{FF2B5EF4-FFF2-40B4-BE49-F238E27FC236}">
                <a16:creationId xmlns:a16="http://schemas.microsoft.com/office/drawing/2014/main" id="{6C15D1C4-8240-1980-1EC9-38B39E9FEE10}"/>
              </a:ext>
            </a:extLst>
          </p:cNvPr>
          <p:cNvSpPr txBox="1"/>
          <p:nvPr/>
        </p:nvSpPr>
        <p:spPr>
          <a:xfrm>
            <a:off x="309716" y="2182760"/>
            <a:ext cx="8964286" cy="1477328"/>
          </a:xfrm>
          <a:prstGeom prst="rect">
            <a:avLst/>
          </a:prstGeom>
          <a:noFill/>
        </p:spPr>
        <p:txBody>
          <a:bodyPr wrap="square" rtlCol="0">
            <a:spAutoFit/>
          </a:bodyPr>
          <a:lstStyle/>
          <a:p>
            <a:r>
              <a:rPr lang="en-US" b="0" i="1" dirty="0">
                <a:solidFill>
                  <a:srgbClr val="201F1E"/>
                </a:solidFill>
                <a:effectLst/>
                <a:latin typeface="Segoe UI" panose="020B0502040204020203" pitchFamily="34" charset="0"/>
              </a:rPr>
              <a:t>“I writing to tell you that Dawn Keith is the most amazing teacher that I ever had. She help me renew my drivers license. She’s helps me with the calendar. She helps me fill out papers when I need help. In conclusion Dawn Keith is the most amazing teacher to have.”</a:t>
            </a:r>
          </a:p>
          <a:p>
            <a:endParaRPr lang="en-US" dirty="0">
              <a:solidFill>
                <a:srgbClr val="201F1E"/>
              </a:solidFill>
              <a:latin typeface="Segoe UI" panose="020B0502040204020203" pitchFamily="34" charset="0"/>
            </a:endParaRPr>
          </a:p>
          <a:p>
            <a:r>
              <a:rPr lang="en-US" dirty="0">
                <a:solidFill>
                  <a:srgbClr val="201F1E"/>
                </a:solidFill>
                <a:latin typeface="Segoe UI" panose="020B0502040204020203" pitchFamily="34" charset="0"/>
              </a:rPr>
              <a:t>-YAP student</a:t>
            </a:r>
            <a:endParaRPr lang="en-US" dirty="0"/>
          </a:p>
        </p:txBody>
      </p:sp>
    </p:spTree>
    <p:extLst>
      <p:ext uri="{BB962C8B-B14F-4D97-AF65-F5344CB8AC3E}">
        <p14:creationId xmlns:p14="http://schemas.microsoft.com/office/powerpoint/2010/main" val="3130657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0BBF-A7FB-1B03-B520-0DF0F56808D5}"/>
              </a:ext>
            </a:extLst>
          </p:cNvPr>
          <p:cNvSpPr>
            <a:spLocks noGrp="1"/>
          </p:cNvSpPr>
          <p:nvPr>
            <p:ph type="title"/>
          </p:nvPr>
        </p:nvSpPr>
        <p:spPr/>
        <p:txBody>
          <a:bodyPr/>
          <a:lstStyle/>
          <a:p>
            <a:r>
              <a:rPr lang="en-US" dirty="0"/>
              <a:t>Jail Services</a:t>
            </a:r>
          </a:p>
        </p:txBody>
      </p:sp>
      <p:sp>
        <p:nvSpPr>
          <p:cNvPr id="3" name="Text Placeholder 2">
            <a:extLst>
              <a:ext uri="{FF2B5EF4-FFF2-40B4-BE49-F238E27FC236}">
                <a16:creationId xmlns:a16="http://schemas.microsoft.com/office/drawing/2014/main" id="{2D0F3668-8F31-E506-42E7-48EE11896864}"/>
              </a:ext>
            </a:extLst>
          </p:cNvPr>
          <p:cNvSpPr>
            <a:spLocks noGrp="1"/>
          </p:cNvSpPr>
          <p:nvPr>
            <p:ph type="body" idx="1"/>
          </p:nvPr>
        </p:nvSpPr>
        <p:spPr/>
        <p:txBody>
          <a:bodyPr/>
          <a:lstStyle/>
          <a:p>
            <a:r>
              <a:rPr lang="en-US" dirty="0"/>
              <a:t>Four students have received diplomas this year.</a:t>
            </a:r>
          </a:p>
        </p:txBody>
      </p:sp>
    </p:spTree>
    <p:extLst>
      <p:ext uri="{BB962C8B-B14F-4D97-AF65-F5344CB8AC3E}">
        <p14:creationId xmlns:p14="http://schemas.microsoft.com/office/powerpoint/2010/main" val="1802315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9312-7214-FAC7-FA0C-2B2E50030444}"/>
              </a:ext>
            </a:extLst>
          </p:cNvPr>
          <p:cNvSpPr>
            <a:spLocks noGrp="1"/>
          </p:cNvSpPr>
          <p:nvPr>
            <p:ph type="title"/>
          </p:nvPr>
        </p:nvSpPr>
        <p:spPr>
          <a:xfrm>
            <a:off x="677334" y="609600"/>
            <a:ext cx="8596668" cy="3707876"/>
          </a:xfrm>
        </p:spPr>
        <p:txBody>
          <a:bodyPr>
            <a:normAutofit fontScale="90000"/>
          </a:bodyPr>
          <a:lstStyle/>
          <a:p>
            <a:r>
              <a:rPr lang="en-US" dirty="0">
                <a:latin typeface="Arial" panose="020B0604020202020204" pitchFamily="34" charset="0"/>
                <a:cs typeface="Arial" panose="020B0604020202020204" pitchFamily="34" charset="0"/>
              </a:rPr>
              <a:t>NOTE</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Student data was not disaggregated </a:t>
            </a:r>
            <a:r>
              <a:rPr lang="en-US" dirty="0"/>
              <a:t>by race or socioeconomic status because our student numbers are so low that it could do two things: disclose scores in an identifiable way or present data in a way that is not statistically appropriate.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4171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C8D8-BD2B-BB4C-842E-74193DC36C7D}"/>
              </a:ext>
            </a:extLst>
          </p:cNvPr>
          <p:cNvSpPr>
            <a:spLocks noGrp="1"/>
          </p:cNvSpPr>
          <p:nvPr>
            <p:ph type="ctrTitle"/>
          </p:nvPr>
        </p:nvSpPr>
        <p:spPr>
          <a:xfrm>
            <a:off x="1507067" y="1886674"/>
            <a:ext cx="5588214" cy="1655180"/>
          </a:xfrm>
        </p:spPr>
        <p:txBody>
          <a:bodyPr/>
          <a:lstStyle/>
          <a:p>
            <a:r>
              <a:rPr lang="en-US" dirty="0"/>
              <a:t>Thank you        </a:t>
            </a:r>
          </a:p>
        </p:txBody>
      </p:sp>
      <p:sp>
        <p:nvSpPr>
          <p:cNvPr id="3" name="Subtitle 2">
            <a:extLst>
              <a:ext uri="{FF2B5EF4-FFF2-40B4-BE49-F238E27FC236}">
                <a16:creationId xmlns:a16="http://schemas.microsoft.com/office/drawing/2014/main" id="{EF0B2716-1E1F-FB48-B43D-8741FEF42A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820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F729-4A33-E346-9F74-A5860C6E1FB9}"/>
              </a:ext>
            </a:extLst>
          </p:cNvPr>
          <p:cNvSpPr>
            <a:spLocks noGrp="1"/>
          </p:cNvSpPr>
          <p:nvPr>
            <p:ph type="title"/>
          </p:nvPr>
        </p:nvSpPr>
        <p:spPr/>
        <p:txBody>
          <a:bodyPr/>
          <a:lstStyle/>
          <a:p>
            <a:r>
              <a:rPr lang="en-US" dirty="0"/>
              <a:t>High Point and CI Local-based Programs Data</a:t>
            </a:r>
          </a:p>
        </p:txBody>
      </p:sp>
    </p:spTree>
    <p:extLst>
      <p:ext uri="{BB962C8B-B14F-4D97-AF65-F5344CB8AC3E}">
        <p14:creationId xmlns:p14="http://schemas.microsoft.com/office/powerpoint/2010/main" val="78160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A9FD-884E-C145-8888-89CBA0550324}"/>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9DF2A268-1A54-EA48-9DD7-592FCE895130}"/>
              </a:ext>
            </a:extLst>
          </p:cNvPr>
          <p:cNvGraphicFramePr>
            <a:graphicFrameLocks noGrp="1"/>
          </p:cNvGraphicFramePr>
          <p:nvPr>
            <p:ph idx="1"/>
          </p:nvPr>
        </p:nvGraphicFramePr>
        <p:xfrm>
          <a:off x="677334" y="408791"/>
          <a:ext cx="8247060" cy="5969113"/>
        </p:xfrm>
        <a:graphic>
          <a:graphicData uri="http://schemas.openxmlformats.org/drawingml/2006/table">
            <a:tbl>
              <a:tblPr firstRow="1" firstCol="1" bandRow="1">
                <a:tableStyleId>{5C22544A-7EE6-4342-B048-85BDC9FD1C3A}</a:tableStyleId>
              </a:tblPr>
              <a:tblGrid>
                <a:gridCol w="2641653">
                  <a:extLst>
                    <a:ext uri="{9D8B030D-6E8A-4147-A177-3AD203B41FA5}">
                      <a16:colId xmlns:a16="http://schemas.microsoft.com/office/drawing/2014/main" val="4120428978"/>
                    </a:ext>
                  </a:extLst>
                </a:gridCol>
                <a:gridCol w="1868469">
                  <a:extLst>
                    <a:ext uri="{9D8B030D-6E8A-4147-A177-3AD203B41FA5}">
                      <a16:colId xmlns:a16="http://schemas.microsoft.com/office/drawing/2014/main" val="1564810158"/>
                    </a:ext>
                  </a:extLst>
                </a:gridCol>
                <a:gridCol w="1868469">
                  <a:extLst>
                    <a:ext uri="{9D8B030D-6E8A-4147-A177-3AD203B41FA5}">
                      <a16:colId xmlns:a16="http://schemas.microsoft.com/office/drawing/2014/main" val="2707338184"/>
                    </a:ext>
                  </a:extLst>
                </a:gridCol>
                <a:gridCol w="1868469">
                  <a:extLst>
                    <a:ext uri="{9D8B030D-6E8A-4147-A177-3AD203B41FA5}">
                      <a16:colId xmlns:a16="http://schemas.microsoft.com/office/drawing/2014/main" val="2376165763"/>
                    </a:ext>
                  </a:extLst>
                </a:gridCol>
              </a:tblGrid>
              <a:tr h="1813381">
                <a:tc>
                  <a:txBody>
                    <a:bodyPr/>
                    <a:lstStyle/>
                    <a:p>
                      <a:pPr marL="0" marR="0" algn="ctr">
                        <a:lnSpc>
                          <a:spcPct val="107000"/>
                        </a:lnSpc>
                        <a:spcBef>
                          <a:spcPts val="0"/>
                        </a:spcBef>
                        <a:spcAft>
                          <a:spcPts val="0"/>
                        </a:spcAft>
                      </a:pPr>
                      <a:r>
                        <a:rPr lang="en-US" sz="1100" dirty="0">
                          <a:effectLst/>
                        </a:rPr>
                        <a:t>Assessment Given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Fall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Winter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Spring Data</a:t>
                      </a:r>
                    </a:p>
                  </a:txBody>
                  <a:tcPr marL="68580" marR="68580" marT="0" marB="0" anchor="ctr"/>
                </a:tc>
                <a:extLst>
                  <a:ext uri="{0D108BD9-81ED-4DB2-BD59-A6C34878D82A}">
                    <a16:rowId xmlns:a16="http://schemas.microsoft.com/office/drawing/2014/main" val="1284325781"/>
                  </a:ext>
                </a:extLst>
              </a:tr>
              <a:tr h="1816144">
                <a:tc>
                  <a:txBody>
                    <a:bodyPr/>
                    <a:lstStyle/>
                    <a:p>
                      <a:pPr marL="0" marR="0">
                        <a:lnSpc>
                          <a:spcPct val="107000"/>
                        </a:lnSpc>
                        <a:spcBef>
                          <a:spcPts val="0"/>
                        </a:spcBef>
                        <a:spcAft>
                          <a:spcPts val="0"/>
                        </a:spcAft>
                      </a:pPr>
                      <a:r>
                        <a:rPr lang="en-US" sz="1100">
                          <a:effectLst/>
                        </a:rPr>
                        <a:t>Individual Reading Improvement Plan (IRIP) -  classrooms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7.77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Ave Score 7.7</a:t>
                      </a:r>
                    </a:p>
                  </a:txBody>
                  <a:tcPr marL="68580" marR="68580" marT="0" marB="0" anchor="ctr"/>
                </a:tc>
                <a:extLst>
                  <a:ext uri="{0D108BD9-81ED-4DB2-BD59-A6C34878D82A}">
                    <a16:rowId xmlns:a16="http://schemas.microsoft.com/office/drawing/2014/main" val="327404308"/>
                  </a:ext>
                </a:extLst>
              </a:tr>
              <a:tr h="584897">
                <a:tc>
                  <a:txBody>
                    <a:bodyPr/>
                    <a:lstStyle/>
                    <a:p>
                      <a:pPr marL="0" marR="0">
                        <a:lnSpc>
                          <a:spcPct val="107000"/>
                        </a:lnSpc>
                        <a:spcBef>
                          <a:spcPts val="0"/>
                        </a:spcBef>
                        <a:spcAft>
                          <a:spcPts val="0"/>
                        </a:spcAft>
                      </a:pPr>
                      <a:r>
                        <a:rPr lang="en-US" sz="1100">
                          <a:effectLst/>
                        </a:rPr>
                        <a:t>Bridge Foundations of Reading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Ave Score 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6974495"/>
                  </a:ext>
                </a:extLst>
              </a:tr>
              <a:tr h="584897">
                <a:tc>
                  <a:txBody>
                    <a:bodyPr/>
                    <a:lstStyle/>
                    <a:p>
                      <a:pPr marL="0" marR="0">
                        <a:lnSpc>
                          <a:spcPct val="107000"/>
                        </a:lnSpc>
                        <a:spcBef>
                          <a:spcPts val="0"/>
                        </a:spcBef>
                        <a:spcAft>
                          <a:spcPts val="0"/>
                        </a:spcAft>
                      </a:pPr>
                      <a:r>
                        <a:rPr lang="en-US" sz="1100">
                          <a:effectLst/>
                        </a:rPr>
                        <a:t>Bridge Foundations of Writing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Ave Score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4.38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972187"/>
                  </a:ext>
                </a:extLst>
              </a:tr>
              <a:tr h="584897">
                <a:tc>
                  <a:txBody>
                    <a:bodyPr/>
                    <a:lstStyle/>
                    <a:p>
                      <a:pPr marL="0" marR="0">
                        <a:lnSpc>
                          <a:spcPct val="107000"/>
                        </a:lnSpc>
                        <a:spcBef>
                          <a:spcPts val="0"/>
                        </a:spcBef>
                        <a:spcAft>
                          <a:spcPts val="0"/>
                        </a:spcAft>
                      </a:pPr>
                      <a:r>
                        <a:rPr lang="en-US" sz="1100">
                          <a:effectLst/>
                        </a:rPr>
                        <a:t>Bridge Alphabet Knowledge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Ave Score 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3.69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050453"/>
                  </a:ext>
                </a:extLst>
              </a:tr>
              <a:tr h="584897">
                <a:tc>
                  <a:txBody>
                    <a:bodyPr/>
                    <a:lstStyle/>
                    <a:p>
                      <a:pPr marL="0" marR="0">
                        <a:lnSpc>
                          <a:spcPct val="107000"/>
                        </a:lnSpc>
                        <a:spcBef>
                          <a:spcPts val="0"/>
                        </a:spcBef>
                        <a:spcAft>
                          <a:spcPts val="0"/>
                        </a:spcAft>
                      </a:pPr>
                      <a:r>
                        <a:rPr lang="en-US" sz="1100">
                          <a:effectLst/>
                        </a:rPr>
                        <a:t>Bridge Phonemic Awareness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Ave Score .57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Ave Score 2.69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1589131"/>
                  </a:ext>
                </a:extLst>
              </a:tr>
            </a:tbl>
          </a:graphicData>
        </a:graphic>
      </p:graphicFrame>
      <p:sp>
        <p:nvSpPr>
          <p:cNvPr id="5" name="Rectangle 1">
            <a:extLst>
              <a:ext uri="{FF2B5EF4-FFF2-40B4-BE49-F238E27FC236}">
                <a16:creationId xmlns:a16="http://schemas.microsoft.com/office/drawing/2014/main" id="{B548ED84-F1B4-9245-888E-8E9043E8BBFD}"/>
              </a:ext>
            </a:extLst>
          </p:cNvPr>
          <p:cNvSpPr>
            <a:spLocks noChangeArrowheads="1"/>
          </p:cNvSpPr>
          <p:nvPr/>
        </p:nvSpPr>
        <p:spPr bwMode="auto">
          <a:xfrm>
            <a:off x="-1011526" y="-146677"/>
            <a:ext cx="147448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HP/LBC Growth Data 2021-2022: Mid-Year</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B0DD35F7-1E5A-4FCE-B99A-78AC4B59375C}"/>
              </a:ext>
            </a:extLst>
          </p:cNvPr>
          <p:cNvGraphicFramePr>
            <a:graphicFrameLocks noGrp="1"/>
          </p:cNvGraphicFramePr>
          <p:nvPr>
            <p:extLst>
              <p:ext uri="{D42A27DB-BD31-4B8C-83A1-F6EECF244321}">
                <p14:modId xmlns:p14="http://schemas.microsoft.com/office/powerpoint/2010/main" val="262865866"/>
              </p:ext>
            </p:extLst>
          </p:nvPr>
        </p:nvGraphicFramePr>
        <p:xfrm>
          <a:off x="8924394" y="408791"/>
          <a:ext cx="1913206" cy="5943518"/>
        </p:xfrm>
        <a:graphic>
          <a:graphicData uri="http://schemas.openxmlformats.org/drawingml/2006/table">
            <a:tbl>
              <a:tblPr firstRow="1" bandRow="1">
                <a:tableStyleId>{5C22544A-7EE6-4342-B048-85BDC9FD1C3A}</a:tableStyleId>
              </a:tblPr>
              <a:tblGrid>
                <a:gridCol w="1913206">
                  <a:extLst>
                    <a:ext uri="{9D8B030D-6E8A-4147-A177-3AD203B41FA5}">
                      <a16:colId xmlns:a16="http://schemas.microsoft.com/office/drawing/2014/main" val="2404733758"/>
                    </a:ext>
                  </a:extLst>
                </a:gridCol>
              </a:tblGrid>
              <a:tr h="1821791">
                <a:tc>
                  <a:txBody>
                    <a:bodyPr/>
                    <a:lstStyle/>
                    <a:p>
                      <a:pPr algn="ctr"/>
                      <a:endParaRPr lang="en-US" sz="1100" dirty="0"/>
                    </a:p>
                    <a:p>
                      <a:pPr algn="ctr"/>
                      <a:endParaRPr lang="en-US" sz="1100" dirty="0"/>
                    </a:p>
                    <a:p>
                      <a:pPr algn="ctr"/>
                      <a:r>
                        <a:rPr lang="en-US" sz="1100" dirty="0"/>
                        <a:t>2021-22</a:t>
                      </a:r>
                    </a:p>
                    <a:p>
                      <a:pPr algn="ctr"/>
                      <a:r>
                        <a:rPr lang="en-US" sz="1100" dirty="0"/>
                        <a:t>% Growth</a:t>
                      </a:r>
                    </a:p>
                  </a:txBody>
                  <a:tcPr/>
                </a:tc>
                <a:extLst>
                  <a:ext uri="{0D108BD9-81ED-4DB2-BD59-A6C34878D82A}">
                    <a16:rowId xmlns:a16="http://schemas.microsoft.com/office/drawing/2014/main" val="2117649514"/>
                  </a:ext>
                </a:extLst>
              </a:tr>
              <a:tr h="1801091">
                <a:tc>
                  <a:txBody>
                    <a:bodyPr/>
                    <a:lstStyle/>
                    <a:p>
                      <a:endParaRPr lang="en-US" dirty="0"/>
                    </a:p>
                    <a:p>
                      <a:endParaRPr lang="en-US" dirty="0"/>
                    </a:p>
                    <a:p>
                      <a:endParaRPr lang="en-US" dirty="0"/>
                    </a:p>
                    <a:p>
                      <a:pPr algn="ctr"/>
                      <a:r>
                        <a:rPr lang="en-US" sz="1100" dirty="0"/>
                        <a:t>Ave growth 33%</a:t>
                      </a:r>
                    </a:p>
                  </a:txBody>
                  <a:tcPr/>
                </a:tc>
                <a:extLst>
                  <a:ext uri="{0D108BD9-81ED-4DB2-BD59-A6C34878D82A}">
                    <a16:rowId xmlns:a16="http://schemas.microsoft.com/office/drawing/2014/main" val="1678507172"/>
                  </a:ext>
                </a:extLst>
              </a:tr>
              <a:tr h="609600">
                <a:tc>
                  <a:txBody>
                    <a:bodyPr/>
                    <a:lstStyle/>
                    <a:p>
                      <a:pPr algn="ctr"/>
                      <a:endParaRPr lang="en-US" sz="1100" dirty="0"/>
                    </a:p>
                    <a:p>
                      <a:pPr algn="ctr"/>
                      <a:r>
                        <a:rPr lang="en-US" sz="1100" dirty="0"/>
                        <a:t>Ave growth 41%</a:t>
                      </a:r>
                    </a:p>
                  </a:txBody>
                  <a:tcPr/>
                </a:tc>
                <a:extLst>
                  <a:ext uri="{0D108BD9-81ED-4DB2-BD59-A6C34878D82A}">
                    <a16:rowId xmlns:a16="http://schemas.microsoft.com/office/drawing/2014/main" val="1136745147"/>
                  </a:ext>
                </a:extLst>
              </a:tr>
              <a:tr h="5723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effectLst/>
                          <a:latin typeface="+mn-lt"/>
                        </a:rPr>
                        <a:t>Ave growth 48%</a:t>
                      </a:r>
                      <a:endParaRPr lang="en-US" sz="1100" dirty="0">
                        <a:effectLst/>
                        <a:latin typeface="+mn-lt"/>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3001526249"/>
                  </a:ext>
                </a:extLst>
              </a:tr>
              <a:tr h="60526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effectLst/>
                        </a:rPr>
                        <a:t>Ave growth 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3608374855"/>
                  </a:ext>
                </a:extLst>
              </a:tr>
              <a:tr h="5307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effectLst/>
                          <a:latin typeface="+mn-lt"/>
                        </a:rPr>
                        <a:t>Ave growth 51%</a:t>
                      </a:r>
                      <a:endParaRPr lang="en-US" sz="1100" dirty="0">
                        <a:effectLst/>
                        <a:latin typeface="+mn-lt"/>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806906476"/>
                  </a:ext>
                </a:extLst>
              </a:tr>
            </a:tbl>
          </a:graphicData>
        </a:graphic>
      </p:graphicFrame>
    </p:spTree>
    <p:extLst>
      <p:ext uri="{BB962C8B-B14F-4D97-AF65-F5344CB8AC3E}">
        <p14:creationId xmlns:p14="http://schemas.microsoft.com/office/powerpoint/2010/main" val="39080278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0E1D3E-D95B-DF47-BC67-BC590FE3C729}">
  <we:reference id="e22f1a2d-2826-4e63-97f6-33b99c0ae228" version="2.0.0.0" store="EXCatalog" storeType="EXCatalog"/>
  <we:alternateReferences>
    <we:reference id="WA104379370"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64408</TotalTime>
  <Words>1933</Words>
  <Application>Microsoft Macintosh PowerPoint</Application>
  <PresentationFormat>Widescreen</PresentationFormat>
  <Paragraphs>196</Paragraphs>
  <Slides>74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Lato</vt:lpstr>
      <vt:lpstr>Segoe UI</vt:lpstr>
      <vt:lpstr>Trebuchet MS</vt:lpstr>
      <vt:lpstr>Wingdings 3</vt:lpstr>
      <vt:lpstr>Facet</vt:lpstr>
      <vt:lpstr>PowerPoint Presentation</vt:lpstr>
      <vt:lpstr>WISD Student Instructional Goals</vt:lpstr>
      <vt:lpstr>Goal 1</vt:lpstr>
      <vt:lpstr>Early Intervention Data</vt:lpstr>
      <vt:lpstr>PowerPoint Presentation</vt:lpstr>
      <vt:lpstr>Goal 2</vt:lpstr>
      <vt:lpstr>Goal 3</vt:lpstr>
      <vt:lpstr>High Point and CI Local-based Programs Data</vt:lpstr>
      <vt:lpstr>PowerPoint Presentation</vt:lpstr>
      <vt:lpstr>PowerPoint Presentation</vt:lpstr>
      <vt:lpstr>PowerPoint Presentation</vt:lpstr>
      <vt:lpstr>PowerPoint Presentation</vt:lpstr>
      <vt:lpstr>Deaf and Hard of Hearing Program Data</vt:lpstr>
      <vt:lpstr>PowerPoint Presentation</vt:lpstr>
      <vt:lpstr>PowerPoint Presentation</vt:lpstr>
      <vt:lpstr>PowerPoint Presentation</vt:lpstr>
      <vt:lpstr>DHH student voice: </vt:lpstr>
      <vt:lpstr>Progress Park and EI Local-based Programs Year End Data Analysis</vt:lpstr>
      <vt:lpstr>Overall Student Growth for Progress Park (PPK) &amp; EI Local Based Classrooms (EI LBC)</vt:lpstr>
      <vt:lpstr>Alternative Goals: Consideration for the way in which the original goal was written should be taken. The original goal was worded in a way that limited the outcome and did not show a true representation of the data.</vt:lpstr>
      <vt:lpstr>Overall Student Growth for PPK &amp; EI LBC</vt:lpstr>
      <vt:lpstr>Overall NWEA Math for PPK &amp; EI LBC</vt:lpstr>
      <vt:lpstr>Percent of Student Growth by Program on Math NWEA </vt:lpstr>
      <vt:lpstr>Overall NWEA Reading for PPK &amp; EI LBC</vt:lpstr>
      <vt:lpstr>Percent of Student Growth by Program on Reading NWEA</vt:lpstr>
      <vt:lpstr>Overall Student Growth for PPK &amp; EI LBC in Success Maker Math</vt:lpstr>
      <vt:lpstr>Percent of Growth by Program in Success Maker Math </vt:lpstr>
      <vt:lpstr>Overall Student Growth for PPK &amp; EI LBC in Success Maker/iLit 20 Reading</vt:lpstr>
      <vt:lpstr>Percent of Student Growth for PPK &amp; EI LBC for Success Maker/Ilit Reading</vt:lpstr>
      <vt:lpstr>Court Involved Youth Program Data</vt:lpstr>
      <vt:lpstr>PowerPoint Presentation</vt:lpstr>
      <vt:lpstr>Goal 4</vt:lpstr>
      <vt:lpstr>Low Incidence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Oak Young Adult</vt:lpstr>
      <vt:lpstr>PowerPoint Presentation</vt:lpstr>
      <vt:lpstr>PowerPoint Presentation</vt:lpstr>
      <vt:lpstr>PowerPoint Presentation</vt:lpstr>
      <vt:lpstr>PowerPoint Presentation</vt:lpstr>
      <vt:lpstr>PowerPoint Presentation</vt:lpstr>
      <vt:lpstr>Young Adult Programs and Services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Young Adult Project Growth data  included in district transition data</vt:lpstr>
      <vt:lpstr>Young Adult Project  Outcome Data</vt:lpstr>
      <vt:lpstr>YAP student voice: </vt:lpstr>
      <vt:lpstr>Jail Services</vt:lpstr>
      <vt:lpstr>NOTE  Student data was not disaggregated by race or socioeconomic status because our student numbers are so low that it could do two things: disclose scores in an identifiable way or present data in a way that is not statistically appropriate.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Cherie Vannatter</dc:creator>
  <cp:lastModifiedBy>Cherie Vannatter</cp:lastModifiedBy>
  <cp:revision>11</cp:revision>
  <dcterms:created xsi:type="dcterms:W3CDTF">2022-02-04T22:00:26Z</dcterms:created>
  <dcterms:modified xsi:type="dcterms:W3CDTF">2022-06-24T12:16:48Z</dcterms:modified>
</cp:coreProperties>
</file>